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 id="2147483651" r:id="rId3"/>
    <p:sldMasterId id="2147483654" r:id="rId4"/>
    <p:sldMasterId id="2147483655" r:id="rId5"/>
  </p:sldMasterIdLst>
  <p:notesMasterIdLst>
    <p:notesMasterId r:id="rId54"/>
  </p:notesMasterIdLst>
  <p:handoutMasterIdLst>
    <p:handoutMasterId r:id="rId55"/>
  </p:handoutMasterIdLst>
  <p:sldIdLst>
    <p:sldId id="256" r:id="rId6"/>
    <p:sldId id="901" r:id="rId7"/>
    <p:sldId id="880" r:id="rId8"/>
    <p:sldId id="881" r:id="rId9"/>
    <p:sldId id="882" r:id="rId10"/>
    <p:sldId id="886" r:id="rId11"/>
    <p:sldId id="884" r:id="rId12"/>
    <p:sldId id="885" r:id="rId13"/>
    <p:sldId id="888" r:id="rId14"/>
    <p:sldId id="722" r:id="rId15"/>
    <p:sldId id="723" r:id="rId16"/>
    <p:sldId id="725" r:id="rId17"/>
    <p:sldId id="896" r:id="rId18"/>
    <p:sldId id="724" r:id="rId19"/>
    <p:sldId id="727" r:id="rId20"/>
    <p:sldId id="867" r:id="rId21"/>
    <p:sldId id="907" r:id="rId22"/>
    <p:sldId id="815" r:id="rId23"/>
    <p:sldId id="868" r:id="rId24"/>
    <p:sldId id="844" r:id="rId25"/>
    <p:sldId id="903" r:id="rId26"/>
    <p:sldId id="904" r:id="rId27"/>
    <p:sldId id="899" r:id="rId28"/>
    <p:sldId id="900" r:id="rId29"/>
    <p:sldId id="810" r:id="rId30"/>
    <p:sldId id="869" r:id="rId31"/>
    <p:sldId id="905" r:id="rId32"/>
    <p:sldId id="906" r:id="rId33"/>
    <p:sldId id="908" r:id="rId34"/>
    <p:sldId id="910" r:id="rId35"/>
    <p:sldId id="911" r:id="rId36"/>
    <p:sldId id="909" r:id="rId37"/>
    <p:sldId id="804" r:id="rId38"/>
    <p:sldId id="805" r:id="rId39"/>
    <p:sldId id="781" r:id="rId40"/>
    <p:sldId id="894" r:id="rId41"/>
    <p:sldId id="774" r:id="rId42"/>
    <p:sldId id="875" r:id="rId43"/>
    <p:sldId id="775" r:id="rId44"/>
    <p:sldId id="876" r:id="rId45"/>
    <p:sldId id="877" r:id="rId46"/>
    <p:sldId id="791" r:id="rId47"/>
    <p:sldId id="790" r:id="rId48"/>
    <p:sldId id="891" r:id="rId49"/>
    <p:sldId id="820" r:id="rId50"/>
    <p:sldId id="821" r:id="rId51"/>
    <p:sldId id="890" r:id="rId52"/>
    <p:sldId id="893" r:id="rId53"/>
  </p:sldIdLst>
  <p:sldSz cx="9144000" cy="6858000" type="screen4x3"/>
  <p:notesSz cx="6888163" cy="100203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51C2CFB0-5652-454F-8CD7-BB53D8A38A6E}">
          <p14:sldIdLst>
            <p14:sldId id="256"/>
            <p14:sldId id="901"/>
            <p14:sldId id="880"/>
            <p14:sldId id="881"/>
            <p14:sldId id="882"/>
            <p14:sldId id="886"/>
            <p14:sldId id="884"/>
            <p14:sldId id="885"/>
            <p14:sldId id="888"/>
            <p14:sldId id="722"/>
            <p14:sldId id="723"/>
            <p14:sldId id="725"/>
            <p14:sldId id="896"/>
            <p14:sldId id="724"/>
            <p14:sldId id="727"/>
            <p14:sldId id="867"/>
            <p14:sldId id="907"/>
            <p14:sldId id="815"/>
            <p14:sldId id="868"/>
            <p14:sldId id="844"/>
            <p14:sldId id="903"/>
            <p14:sldId id="904"/>
            <p14:sldId id="899"/>
            <p14:sldId id="900"/>
            <p14:sldId id="810"/>
            <p14:sldId id="869"/>
            <p14:sldId id="905"/>
            <p14:sldId id="906"/>
            <p14:sldId id="908"/>
            <p14:sldId id="910"/>
            <p14:sldId id="911"/>
          </p14:sldIdLst>
        </p14:section>
        <p14:section name="Untitled Section" id="{5619ABC6-8F3B-4019-8E65-A95821BB5149}">
          <p14:sldIdLst>
            <p14:sldId id="909"/>
            <p14:sldId id="804"/>
            <p14:sldId id="805"/>
            <p14:sldId id="781"/>
            <p14:sldId id="894"/>
            <p14:sldId id="774"/>
            <p14:sldId id="875"/>
            <p14:sldId id="775"/>
            <p14:sldId id="876"/>
            <p14:sldId id="877"/>
            <p14:sldId id="791"/>
            <p14:sldId id="790"/>
            <p14:sldId id="891"/>
            <p14:sldId id="820"/>
            <p14:sldId id="821"/>
            <p14:sldId id="890"/>
            <p14:sldId id="893"/>
          </p14:sldIdLst>
        </p14:section>
        <p14:section name="Removed slides" id="{B1F1BBAB-663A-49DD-AE81-B46548F4768A}">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pelligand" initials="" lastIdx="31" clrIdx="0"/>
  <p:cmAuthor id="1" name="Pelligand, Ludovic" initials="PL" lastIdx="1" clrIdx="1">
    <p:extLst>
      <p:ext uri="{19B8F6BF-5375-455C-9EA6-DF929625EA0E}">
        <p15:presenceInfo xmlns:p15="http://schemas.microsoft.com/office/powerpoint/2012/main" userId="S-1-5-21-1326800274-1373382186-111032338-8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0000"/>
    <a:srgbClr val="FFCCFF"/>
    <a:srgbClr val="FFCC00"/>
    <a:srgbClr val="EAEA04"/>
    <a:srgbClr val="CC0000"/>
    <a:srgbClr val="E3931D"/>
    <a:srgbClr val="8F23B3"/>
    <a:srgbClr val="0066FF"/>
    <a:srgbClr val="0D4C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5405" autoAdjust="0"/>
  </p:normalViewPr>
  <p:slideViewPr>
    <p:cSldViewPr>
      <p:cViewPr varScale="1">
        <p:scale>
          <a:sx n="88" d="100"/>
          <a:sy n="88" d="100"/>
        </p:scale>
        <p:origin x="1200" y="67"/>
      </p:cViewPr>
      <p:guideLst>
        <p:guide orient="horz" pos="2160"/>
        <p:guide pos="2880"/>
      </p:guideLst>
    </p:cSldViewPr>
  </p:slideViewPr>
  <p:notesTextViewPr>
    <p:cViewPr>
      <p:scale>
        <a:sx n="3" d="2"/>
        <a:sy n="3" d="2"/>
      </p:scale>
      <p:origin x="0" y="0"/>
    </p:cViewPr>
  </p:notesTextViewPr>
  <p:sorterViewPr>
    <p:cViewPr>
      <p:scale>
        <a:sx n="66" d="100"/>
        <a:sy n="66" d="100"/>
      </p:scale>
      <p:origin x="0" y="-141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5138" name="Rectangle 2"/>
          <p:cNvSpPr>
            <a:spLocks noGrp="1" noChangeArrowheads="1"/>
          </p:cNvSpPr>
          <p:nvPr>
            <p:ph type="hdr" sz="quarter"/>
          </p:nvPr>
        </p:nvSpPr>
        <p:spPr bwMode="auto">
          <a:xfrm>
            <a:off x="0" y="1"/>
            <a:ext cx="2984160" cy="501497"/>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lvl1pPr>
              <a:defRPr sz="1200"/>
            </a:lvl1pPr>
          </a:lstStyle>
          <a:p>
            <a:pPr>
              <a:defRPr/>
            </a:pPr>
            <a:endParaRPr lang="en-GB"/>
          </a:p>
        </p:txBody>
      </p:sp>
      <p:sp>
        <p:nvSpPr>
          <p:cNvPr id="475139" name="Rectangle 3"/>
          <p:cNvSpPr>
            <a:spLocks noGrp="1" noChangeArrowheads="1"/>
          </p:cNvSpPr>
          <p:nvPr>
            <p:ph type="dt" sz="quarter" idx="1"/>
          </p:nvPr>
        </p:nvSpPr>
        <p:spPr bwMode="auto">
          <a:xfrm>
            <a:off x="3902362" y="1"/>
            <a:ext cx="2984160" cy="501497"/>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lvl1pPr algn="r">
              <a:defRPr sz="1200"/>
            </a:lvl1pPr>
          </a:lstStyle>
          <a:p>
            <a:pPr>
              <a:defRPr/>
            </a:pPr>
            <a:endParaRPr lang="en-GB"/>
          </a:p>
        </p:txBody>
      </p:sp>
      <p:sp>
        <p:nvSpPr>
          <p:cNvPr id="475140" name="Rectangle 4"/>
          <p:cNvSpPr>
            <a:spLocks noGrp="1" noChangeArrowheads="1"/>
          </p:cNvSpPr>
          <p:nvPr>
            <p:ph type="ftr" sz="quarter" idx="2"/>
          </p:nvPr>
        </p:nvSpPr>
        <p:spPr bwMode="auto">
          <a:xfrm>
            <a:off x="0" y="9517203"/>
            <a:ext cx="2984160" cy="501497"/>
          </a:xfrm>
          <a:prstGeom prst="rect">
            <a:avLst/>
          </a:prstGeom>
          <a:noFill/>
          <a:ln w="9525">
            <a:noFill/>
            <a:miter lim="800000"/>
            <a:headEnd/>
            <a:tailEnd/>
          </a:ln>
          <a:effectLst/>
        </p:spPr>
        <p:txBody>
          <a:bodyPr vert="horz" wrap="square" lIns="92729" tIns="46365" rIns="92729" bIns="46365" numCol="1" anchor="b" anchorCtr="0" compatLnSpc="1">
            <a:prstTxWarp prst="textNoShape">
              <a:avLst/>
            </a:prstTxWarp>
          </a:bodyPr>
          <a:lstStyle>
            <a:lvl1pPr>
              <a:defRPr sz="1200"/>
            </a:lvl1pPr>
          </a:lstStyle>
          <a:p>
            <a:pPr>
              <a:defRPr/>
            </a:pPr>
            <a:endParaRPr lang="en-GB"/>
          </a:p>
        </p:txBody>
      </p:sp>
      <p:sp>
        <p:nvSpPr>
          <p:cNvPr id="475141" name="Rectangle 5"/>
          <p:cNvSpPr>
            <a:spLocks noGrp="1" noChangeArrowheads="1"/>
          </p:cNvSpPr>
          <p:nvPr>
            <p:ph type="sldNum" sz="quarter" idx="3"/>
          </p:nvPr>
        </p:nvSpPr>
        <p:spPr bwMode="auto">
          <a:xfrm>
            <a:off x="3902362" y="9517203"/>
            <a:ext cx="2984160" cy="501497"/>
          </a:xfrm>
          <a:prstGeom prst="rect">
            <a:avLst/>
          </a:prstGeom>
          <a:noFill/>
          <a:ln w="9525">
            <a:noFill/>
            <a:miter lim="800000"/>
            <a:headEnd/>
            <a:tailEnd/>
          </a:ln>
          <a:effectLst/>
        </p:spPr>
        <p:txBody>
          <a:bodyPr vert="horz" wrap="square" lIns="92729" tIns="46365" rIns="92729" bIns="46365" numCol="1" anchor="b" anchorCtr="0" compatLnSpc="1">
            <a:prstTxWarp prst="textNoShape">
              <a:avLst/>
            </a:prstTxWarp>
          </a:bodyPr>
          <a:lstStyle>
            <a:lvl1pPr algn="r">
              <a:defRPr sz="1200"/>
            </a:lvl1pPr>
          </a:lstStyle>
          <a:p>
            <a:pPr>
              <a:defRPr/>
            </a:pPr>
            <a:fld id="{34498996-F804-4307-831F-D5E1A7A5D41A}" type="slidenum">
              <a:rPr lang="en-GB"/>
              <a:pPr>
                <a:defRPr/>
              </a:pPr>
              <a:t>‹#›</a:t>
            </a:fld>
            <a:endParaRPr lang="en-GB"/>
          </a:p>
        </p:txBody>
      </p:sp>
    </p:spTree>
    <p:extLst>
      <p:ext uri="{BB962C8B-B14F-4D97-AF65-F5344CB8AC3E}">
        <p14:creationId xmlns:p14="http://schemas.microsoft.com/office/powerpoint/2010/main" val="1152351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1"/>
            <a:ext cx="2984160" cy="501497"/>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lvl1pPr>
              <a:defRPr sz="1200"/>
            </a:lvl1pPr>
          </a:lstStyle>
          <a:p>
            <a:pPr>
              <a:defRPr/>
            </a:pPr>
            <a:endParaRPr lang="en-GB"/>
          </a:p>
        </p:txBody>
      </p:sp>
      <p:sp>
        <p:nvSpPr>
          <p:cNvPr id="137219" name="Rectangle 3"/>
          <p:cNvSpPr>
            <a:spLocks noGrp="1" noChangeArrowheads="1"/>
          </p:cNvSpPr>
          <p:nvPr>
            <p:ph type="dt" idx="1"/>
          </p:nvPr>
        </p:nvSpPr>
        <p:spPr bwMode="auto">
          <a:xfrm>
            <a:off x="3902362" y="1"/>
            <a:ext cx="2984160" cy="501497"/>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lvl1pPr algn="r">
              <a:defRPr sz="1200"/>
            </a:lvl1pPr>
          </a:lstStyle>
          <a:p>
            <a:pPr>
              <a:defRPr/>
            </a:pPr>
            <a:endParaRPr lang="en-GB"/>
          </a:p>
        </p:txBody>
      </p:sp>
      <p:sp>
        <p:nvSpPr>
          <p:cNvPr id="71684" name="Rectangle 4"/>
          <p:cNvSpPr>
            <a:spLocks noGrp="1" noRot="1" noChangeAspect="1" noChangeArrowheads="1" noTextEdit="1"/>
          </p:cNvSpPr>
          <p:nvPr>
            <p:ph type="sldImg" idx="2"/>
          </p:nvPr>
        </p:nvSpPr>
        <p:spPr bwMode="auto">
          <a:xfrm>
            <a:off x="939800" y="750888"/>
            <a:ext cx="5011738" cy="3757612"/>
          </a:xfrm>
          <a:prstGeom prst="rect">
            <a:avLst/>
          </a:prstGeom>
          <a:noFill/>
          <a:ln w="9525">
            <a:solidFill>
              <a:srgbClr val="000000"/>
            </a:solidFill>
            <a:miter lim="800000"/>
            <a:headEnd/>
            <a:tailEnd/>
          </a:ln>
        </p:spPr>
      </p:sp>
      <p:sp>
        <p:nvSpPr>
          <p:cNvPr id="137221" name="Rectangle 5"/>
          <p:cNvSpPr>
            <a:spLocks noGrp="1" noChangeArrowheads="1"/>
          </p:cNvSpPr>
          <p:nvPr>
            <p:ph type="body" sz="quarter" idx="3"/>
          </p:nvPr>
        </p:nvSpPr>
        <p:spPr bwMode="auto">
          <a:xfrm>
            <a:off x="688653" y="4758602"/>
            <a:ext cx="5510859" cy="4510257"/>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37222" name="Rectangle 6"/>
          <p:cNvSpPr>
            <a:spLocks noGrp="1" noChangeArrowheads="1"/>
          </p:cNvSpPr>
          <p:nvPr>
            <p:ph type="ftr" sz="quarter" idx="4"/>
          </p:nvPr>
        </p:nvSpPr>
        <p:spPr bwMode="auto">
          <a:xfrm>
            <a:off x="0" y="9517203"/>
            <a:ext cx="2984160" cy="501497"/>
          </a:xfrm>
          <a:prstGeom prst="rect">
            <a:avLst/>
          </a:prstGeom>
          <a:noFill/>
          <a:ln w="9525">
            <a:noFill/>
            <a:miter lim="800000"/>
            <a:headEnd/>
            <a:tailEnd/>
          </a:ln>
          <a:effectLst/>
        </p:spPr>
        <p:txBody>
          <a:bodyPr vert="horz" wrap="square" lIns="92729" tIns="46365" rIns="92729" bIns="46365" numCol="1" anchor="b" anchorCtr="0" compatLnSpc="1">
            <a:prstTxWarp prst="textNoShape">
              <a:avLst/>
            </a:prstTxWarp>
          </a:bodyPr>
          <a:lstStyle>
            <a:lvl1pPr>
              <a:defRPr sz="1200"/>
            </a:lvl1pPr>
          </a:lstStyle>
          <a:p>
            <a:pPr>
              <a:defRPr/>
            </a:pPr>
            <a:endParaRPr lang="en-GB"/>
          </a:p>
        </p:txBody>
      </p:sp>
      <p:sp>
        <p:nvSpPr>
          <p:cNvPr id="137223" name="Rectangle 7"/>
          <p:cNvSpPr>
            <a:spLocks noGrp="1" noChangeArrowheads="1"/>
          </p:cNvSpPr>
          <p:nvPr>
            <p:ph type="sldNum" sz="quarter" idx="5"/>
          </p:nvPr>
        </p:nvSpPr>
        <p:spPr bwMode="auto">
          <a:xfrm>
            <a:off x="3902362" y="9517203"/>
            <a:ext cx="2984160" cy="501497"/>
          </a:xfrm>
          <a:prstGeom prst="rect">
            <a:avLst/>
          </a:prstGeom>
          <a:noFill/>
          <a:ln w="9525">
            <a:noFill/>
            <a:miter lim="800000"/>
            <a:headEnd/>
            <a:tailEnd/>
          </a:ln>
          <a:effectLst/>
        </p:spPr>
        <p:txBody>
          <a:bodyPr vert="horz" wrap="square" lIns="92729" tIns="46365" rIns="92729" bIns="46365" numCol="1" anchor="b" anchorCtr="0" compatLnSpc="1">
            <a:prstTxWarp prst="textNoShape">
              <a:avLst/>
            </a:prstTxWarp>
          </a:bodyPr>
          <a:lstStyle>
            <a:lvl1pPr algn="r">
              <a:defRPr sz="1200"/>
            </a:lvl1pPr>
          </a:lstStyle>
          <a:p>
            <a:pPr>
              <a:defRPr/>
            </a:pPr>
            <a:fld id="{6F8F0258-6875-400A-A672-329B345707B5}" type="slidenum">
              <a:rPr lang="en-GB"/>
              <a:pPr>
                <a:defRPr/>
              </a:pPr>
              <a:t>‹#›</a:t>
            </a:fld>
            <a:endParaRPr lang="en-GB"/>
          </a:p>
        </p:txBody>
      </p:sp>
    </p:spTree>
    <p:extLst>
      <p:ext uri="{BB962C8B-B14F-4D97-AF65-F5344CB8AC3E}">
        <p14:creationId xmlns:p14="http://schemas.microsoft.com/office/powerpoint/2010/main" val="31730702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A05F129C-3B9F-4CDE-93BB-18BF888F120E}" type="slidenum">
              <a:rPr lang="en-GB" smtClean="0"/>
              <a:pPr/>
              <a:t>1</a:t>
            </a:fld>
            <a:endParaRPr lang="en-GB" dirty="0" smtClean="0"/>
          </a:p>
        </p:txBody>
      </p:sp>
      <p:sp>
        <p:nvSpPr>
          <p:cNvPr id="74754" name="Rectangle 2"/>
          <p:cNvSpPr>
            <a:spLocks noGrp="1" noRot="1" noChangeAspect="1" noChangeArrowheads="1" noTextEdit="1"/>
          </p:cNvSpPr>
          <p:nvPr>
            <p:ph type="sldImg"/>
          </p:nvPr>
        </p:nvSpPr>
        <p:spPr>
          <a:xfrm>
            <a:off x="939800" y="750888"/>
            <a:ext cx="5011738" cy="3757612"/>
          </a:xfrm>
          <a:ln/>
        </p:spPr>
      </p:sp>
      <p:sp>
        <p:nvSpPr>
          <p:cNvPr id="74755"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229080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1413" indent="-227013">
              <a:defRPr>
                <a:solidFill>
                  <a:schemeClr val="tx1"/>
                </a:solidFill>
                <a:latin typeface="Arial" panose="020B0604020202020204" pitchFamily="34" charset="0"/>
                <a:cs typeface="Arial" panose="020B0604020202020204" pitchFamily="34" charset="0"/>
              </a:defRPr>
            </a:lvl3pPr>
            <a:lvl4pPr marL="1598613" indent="-227013">
              <a:defRPr>
                <a:solidFill>
                  <a:schemeClr val="tx1"/>
                </a:solidFill>
                <a:latin typeface="Arial" panose="020B0604020202020204" pitchFamily="34" charset="0"/>
                <a:cs typeface="Arial" panose="020B0604020202020204" pitchFamily="34" charset="0"/>
              </a:defRPr>
            </a:lvl4pPr>
            <a:lvl5pPr marL="2055813" indent="-227013">
              <a:defRPr>
                <a:solidFill>
                  <a:schemeClr val="tx1"/>
                </a:solidFill>
                <a:latin typeface="Arial" panose="020B0604020202020204" pitchFamily="34"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D257AE8-3E02-4368-9C4E-2258FDED85C1}" type="slidenum">
              <a:rPr lang="en-US" altLang="en-US" smtClean="0"/>
              <a:pPr/>
              <a:t>2</a:t>
            </a:fld>
            <a:endParaRPr lang="en-US" altLang="en-US" dirty="0" smtClean="0"/>
          </a:p>
        </p:txBody>
      </p:sp>
    </p:spTree>
    <p:extLst>
      <p:ext uri="{BB962C8B-B14F-4D97-AF65-F5344CB8AC3E}">
        <p14:creationId xmlns:p14="http://schemas.microsoft.com/office/powerpoint/2010/main" val="3417861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p:nvSpPr>
        <p:spPr bwMode="auto">
          <a:xfrm>
            <a:off x="2" y="2057400"/>
            <a:ext cx="9140825" cy="4800600"/>
          </a:xfrm>
          <a:prstGeom prst="rect">
            <a:avLst/>
          </a:prstGeom>
          <a:solidFill>
            <a:srgbClr val="8F23B3"/>
          </a:solidFill>
          <a:ln w="9525">
            <a:noFill/>
            <a:miter lim="800000"/>
            <a:headEnd/>
            <a:tailEnd/>
          </a:ln>
        </p:spPr>
        <p:txBody>
          <a:bodyPr wrap="none" anchor="ctr"/>
          <a:lstStyle/>
          <a:p>
            <a:pPr algn="ctr" eaLnBrk="0" hangingPunct="0">
              <a:defRPr/>
            </a:pPr>
            <a:endParaRPr lang="en-US" sz="2400">
              <a:ea typeface="ＭＳ Ｐゴシック" pitchFamily="1" charset="-128"/>
            </a:endParaRPr>
          </a:p>
        </p:txBody>
      </p:sp>
      <p:pic>
        <p:nvPicPr>
          <p:cNvPr id="5" name="Picture 8" descr="RVC_Logo_Pos_2592"/>
          <p:cNvPicPr>
            <a:picLocks noChangeAspect="1" noChangeArrowheads="1"/>
          </p:cNvPicPr>
          <p:nvPr/>
        </p:nvPicPr>
        <p:blipFill>
          <a:blip r:embed="rId2"/>
          <a:srcRect/>
          <a:stretch>
            <a:fillRect/>
          </a:stretch>
        </p:blipFill>
        <p:spPr bwMode="auto">
          <a:xfrm>
            <a:off x="381000" y="304803"/>
            <a:ext cx="2667000" cy="1484313"/>
          </a:xfrm>
          <a:prstGeom prst="rect">
            <a:avLst/>
          </a:prstGeom>
          <a:noFill/>
          <a:ln w="9525">
            <a:noFill/>
            <a:miter lim="800000"/>
            <a:headEnd/>
            <a:tailEnd/>
          </a:ln>
        </p:spPr>
      </p:pic>
      <p:sp>
        <p:nvSpPr>
          <p:cNvPr id="3074" name="Rectangle 2"/>
          <p:cNvSpPr>
            <a:spLocks noGrp="1" noChangeArrowheads="1"/>
          </p:cNvSpPr>
          <p:nvPr>
            <p:ph type="ctrTitle"/>
          </p:nvPr>
        </p:nvSpPr>
        <p:spPr>
          <a:xfrm>
            <a:off x="971552" y="2159000"/>
            <a:ext cx="7700963" cy="1079500"/>
          </a:xfrm>
        </p:spPr>
        <p:txBody>
          <a:bodyPr tIns="45720" bIns="45720"/>
          <a:lstStyle>
            <a:lvl1pPr>
              <a:defRPr sz="3600">
                <a:solidFill>
                  <a:schemeClr val="bg1"/>
                </a:solidFill>
              </a:defRPr>
            </a:lvl1pPr>
          </a:lstStyle>
          <a:p>
            <a:r>
              <a:rPr lang="en-GB"/>
              <a:t>Title Text</a:t>
            </a:r>
          </a:p>
        </p:txBody>
      </p:sp>
      <p:sp>
        <p:nvSpPr>
          <p:cNvPr id="3075" name="Rectangle 3"/>
          <p:cNvSpPr>
            <a:spLocks noGrp="1" noChangeArrowheads="1"/>
          </p:cNvSpPr>
          <p:nvPr>
            <p:ph type="subTitle" idx="1"/>
          </p:nvPr>
        </p:nvSpPr>
        <p:spPr>
          <a:xfrm>
            <a:off x="971551" y="3238500"/>
            <a:ext cx="7558088" cy="1800225"/>
          </a:xfrm>
        </p:spPr>
        <p:txBody>
          <a:bodyPr tIns="45720" bIns="45720"/>
          <a:lstStyle>
            <a:lvl1pPr>
              <a:defRPr>
                <a:solidFill>
                  <a:schemeClr val="bg1"/>
                </a:solidFill>
              </a:defRPr>
            </a:lvl1pPr>
          </a:lstStyle>
          <a:p>
            <a:r>
              <a:rPr lang="en-GB"/>
              <a:t>Click to edit Master subtitle style</a:t>
            </a:r>
          </a:p>
        </p:txBody>
      </p:sp>
      <p:sp>
        <p:nvSpPr>
          <p:cNvPr id="6" name="Rectangle 4"/>
          <p:cNvSpPr>
            <a:spLocks noGrp="1" noChangeArrowheads="1"/>
          </p:cNvSpPr>
          <p:nvPr>
            <p:ph type="dt" sz="half" idx="10"/>
          </p:nvPr>
        </p:nvSpPr>
        <p:spPr/>
        <p:txBody>
          <a:bodyPr/>
          <a:lstStyle>
            <a:lvl1pPr algn="l">
              <a:defRPr>
                <a:solidFill>
                  <a:schemeClr val="bg1"/>
                </a:solidFill>
              </a:defRPr>
            </a:lvl1pPr>
          </a:lstStyle>
          <a:p>
            <a:pPr>
              <a:defRPr/>
            </a:pPr>
            <a:endParaRPr lang="en-GB"/>
          </a:p>
        </p:txBody>
      </p:sp>
      <p:sp>
        <p:nvSpPr>
          <p:cNvPr id="7" name="Rectangle 5"/>
          <p:cNvSpPr>
            <a:spLocks noGrp="1" noChangeArrowheads="1"/>
          </p:cNvSpPr>
          <p:nvPr>
            <p:ph type="sldNum" sz="quarter" idx="11"/>
          </p:nvPr>
        </p:nvSpPr>
        <p:spPr/>
        <p:txBody>
          <a:bodyPr/>
          <a:lstStyle>
            <a:lvl1pPr>
              <a:defRPr>
                <a:solidFill>
                  <a:schemeClr val="bg1"/>
                </a:solidFill>
              </a:defRPr>
            </a:lvl1pPr>
          </a:lstStyle>
          <a:p>
            <a:pPr>
              <a:defRPr/>
            </a:pPr>
            <a:fld id="{F9DA4946-11DE-468D-A7FA-DEE83C112AFF}"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BAB7DE76-0732-4966-9548-F3BE6ACD7CD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87338"/>
            <a:ext cx="1924050" cy="5721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71552" y="287338"/>
            <a:ext cx="5624513" cy="5721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B5D414C1-C56D-45C8-8FEB-BEFB96DCA6C8}"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71552" y="287338"/>
            <a:ext cx="7700963" cy="10795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71550" y="1546225"/>
            <a:ext cx="3773488"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97440" y="1546225"/>
            <a:ext cx="3775075"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971552" y="3852867"/>
            <a:ext cx="7700963" cy="215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6"/>
          <p:cNvSpPr>
            <a:spLocks noGrp="1" noChangeArrowheads="1"/>
          </p:cNvSpPr>
          <p:nvPr>
            <p:ph type="sldNum" sz="quarter" idx="11"/>
          </p:nvPr>
        </p:nvSpPr>
        <p:spPr>
          <a:ln/>
        </p:spPr>
        <p:txBody>
          <a:bodyPr/>
          <a:lstStyle>
            <a:lvl1pPr>
              <a:defRPr/>
            </a:lvl1pPr>
          </a:lstStyle>
          <a:p>
            <a:pPr>
              <a:defRPr/>
            </a:pPr>
            <a:fld id="{24D793C6-7482-4C0C-825B-260DD3814DB0}"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71552" y="287338"/>
            <a:ext cx="7700963" cy="10795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71550" y="1546225"/>
            <a:ext cx="3773488"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97440" y="1546225"/>
            <a:ext cx="3775075"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71550" y="3852867"/>
            <a:ext cx="3773488" cy="215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97440" y="3852867"/>
            <a:ext cx="3775075" cy="215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E5217D27-901D-4A8C-B0BC-28D75DD3026E}"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71552" y="287338"/>
            <a:ext cx="7700963" cy="1079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71552" y="1546225"/>
            <a:ext cx="7700963"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71552" y="3852867"/>
            <a:ext cx="7700963" cy="215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3DD5E496-35AD-4BFC-99E5-D33BD9804CDB}"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71552" y="287338"/>
            <a:ext cx="7700963" cy="1079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71550" y="1546225"/>
            <a:ext cx="3773488" cy="4462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97440" y="1546225"/>
            <a:ext cx="3775075"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97440" y="3852867"/>
            <a:ext cx="3775075" cy="215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6"/>
          <p:cNvSpPr>
            <a:spLocks noGrp="1" noChangeArrowheads="1"/>
          </p:cNvSpPr>
          <p:nvPr>
            <p:ph type="sldNum" sz="quarter" idx="11"/>
          </p:nvPr>
        </p:nvSpPr>
        <p:spPr>
          <a:ln/>
        </p:spPr>
        <p:txBody>
          <a:bodyPr/>
          <a:lstStyle>
            <a:lvl1pPr>
              <a:defRPr/>
            </a:lvl1pPr>
          </a:lstStyle>
          <a:p>
            <a:pPr>
              <a:defRPr/>
            </a:pPr>
            <a:fld id="{CB53D157-C6F8-4556-845B-81091D5FF0F9}"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552" y="287338"/>
            <a:ext cx="7700963" cy="1079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71550" y="1546225"/>
            <a:ext cx="3773488" cy="4462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7440" y="1546225"/>
            <a:ext cx="3775075" cy="4462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18795A53-838D-4DB7-9DF7-AF607251F20E}"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71552" y="287338"/>
            <a:ext cx="7700963" cy="1079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71550" y="1546225"/>
            <a:ext cx="3773488" cy="4462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97440" y="1546225"/>
            <a:ext cx="3775075"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97440" y="3852867"/>
            <a:ext cx="3775075" cy="215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6"/>
          <p:cNvSpPr>
            <a:spLocks noGrp="1" noChangeArrowheads="1"/>
          </p:cNvSpPr>
          <p:nvPr>
            <p:ph type="sldNum" sz="quarter" idx="11"/>
          </p:nvPr>
        </p:nvSpPr>
        <p:spPr>
          <a:ln/>
        </p:spPr>
        <p:txBody>
          <a:bodyPr/>
          <a:lstStyle>
            <a:lvl1pPr>
              <a:defRPr/>
            </a:lvl1pPr>
          </a:lstStyle>
          <a:p>
            <a:pPr>
              <a:defRPr/>
            </a:pPr>
            <a:fld id="{E02230CA-E0A3-4455-BF0F-A75575F501D2}"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71552" y="287338"/>
            <a:ext cx="7700963" cy="10795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71552" y="1546225"/>
            <a:ext cx="7700963" cy="44624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91BAE32E-4EFF-4C43-8A79-EB9EBABD9796}"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71552" y="287338"/>
            <a:ext cx="7700963" cy="1079500"/>
          </a:xfrm>
        </p:spPr>
        <p:txBody>
          <a:bodyPr/>
          <a:lstStyle/>
          <a:p>
            <a:r>
              <a:rPr lang="en-US"/>
              <a:t>Click to edit Master title style</a:t>
            </a:r>
          </a:p>
        </p:txBody>
      </p:sp>
      <p:sp>
        <p:nvSpPr>
          <p:cNvPr id="3" name="Content Placeholder 2"/>
          <p:cNvSpPr>
            <a:spLocks noGrp="1"/>
          </p:cNvSpPr>
          <p:nvPr>
            <p:ph sz="quarter" idx="1"/>
          </p:nvPr>
        </p:nvSpPr>
        <p:spPr>
          <a:xfrm>
            <a:off x="971550" y="1546225"/>
            <a:ext cx="3773488" cy="2154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71550" y="3852867"/>
            <a:ext cx="3773488" cy="2155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897440" y="1546225"/>
            <a:ext cx="3775075" cy="4462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6"/>
          <p:cNvSpPr>
            <a:spLocks noGrp="1" noChangeArrowheads="1"/>
          </p:cNvSpPr>
          <p:nvPr>
            <p:ph type="sldNum" sz="quarter" idx="11"/>
          </p:nvPr>
        </p:nvSpPr>
        <p:spPr>
          <a:ln/>
        </p:spPr>
        <p:txBody>
          <a:bodyPr/>
          <a:lstStyle>
            <a:lvl1pPr>
              <a:defRPr/>
            </a:lvl1pPr>
          </a:lstStyle>
          <a:p>
            <a:pPr>
              <a:defRPr/>
            </a:pPr>
            <a:fld id="{0DE73D6F-859D-48EF-A758-CF09BE3AC96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718D3B8C-E4F0-46EC-ACEF-1C0BF6D21EE4}"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71552" y="287338"/>
            <a:ext cx="7700963" cy="5721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CF92EBE8-C408-4CAC-A7F6-A96A80C12E04}"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BD1D14AE-668B-4410-AB7F-9EDE4F381579}"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6A95EE09-D356-4073-B482-8673DAD06503}"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22A51C86-1D06-4DAE-BF37-310C1A93247B}"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71550" y="1546225"/>
            <a:ext cx="3773488"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7440" y="1546225"/>
            <a:ext cx="3775075"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sldNum" sz="quarter" idx="11"/>
          </p:nvPr>
        </p:nvSpPr>
        <p:spPr>
          <a:ln/>
        </p:spPr>
        <p:txBody>
          <a:bodyPr/>
          <a:lstStyle>
            <a:lvl1pPr>
              <a:defRPr/>
            </a:lvl1pPr>
          </a:lstStyle>
          <a:p>
            <a:pPr>
              <a:defRPr/>
            </a:pPr>
            <a:fld id="{02B14498-406D-4095-8967-C8362674DF3E}"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sldNum" sz="quarter" idx="11"/>
          </p:nvPr>
        </p:nvSpPr>
        <p:spPr>
          <a:ln/>
        </p:spPr>
        <p:txBody>
          <a:bodyPr/>
          <a:lstStyle>
            <a:lvl1pPr>
              <a:defRPr/>
            </a:lvl1pPr>
          </a:lstStyle>
          <a:p>
            <a:pPr>
              <a:defRPr/>
            </a:pPr>
            <a:fld id="{0E4F66EA-F059-43BA-85E5-B240B2617F6C}"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sldNum" sz="quarter" idx="11"/>
          </p:nvPr>
        </p:nvSpPr>
        <p:spPr>
          <a:ln/>
        </p:spPr>
        <p:txBody>
          <a:bodyPr/>
          <a:lstStyle>
            <a:lvl1pPr>
              <a:defRPr/>
            </a:lvl1pPr>
          </a:lstStyle>
          <a:p>
            <a:pPr>
              <a:defRPr/>
            </a:pPr>
            <a:fld id="{E53934D1-D005-490C-B530-DC8FB2D732BA}"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sldNum" sz="quarter" idx="11"/>
          </p:nvPr>
        </p:nvSpPr>
        <p:spPr>
          <a:ln/>
        </p:spPr>
        <p:txBody>
          <a:bodyPr/>
          <a:lstStyle>
            <a:lvl1pPr>
              <a:defRPr/>
            </a:lvl1pPr>
          </a:lstStyle>
          <a:p>
            <a:pPr>
              <a:defRPr/>
            </a:pPr>
            <a:fld id="{7FD63B47-D7CB-4424-9720-C55DC710ED49}"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sldNum" sz="quarter" idx="11"/>
          </p:nvPr>
        </p:nvSpPr>
        <p:spPr>
          <a:ln/>
        </p:spPr>
        <p:txBody>
          <a:bodyPr/>
          <a:lstStyle>
            <a:lvl1pPr>
              <a:defRPr/>
            </a:lvl1pPr>
          </a:lstStyle>
          <a:p>
            <a:pPr>
              <a:defRPr/>
            </a:pPr>
            <a:fld id="{D2485FF8-BB5B-4C63-A576-D7A0E2E5267D}"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sldNum" sz="quarter" idx="11"/>
          </p:nvPr>
        </p:nvSpPr>
        <p:spPr>
          <a:ln/>
        </p:spPr>
        <p:txBody>
          <a:bodyPr/>
          <a:lstStyle>
            <a:lvl1pPr>
              <a:defRPr/>
            </a:lvl1pPr>
          </a:lstStyle>
          <a:p>
            <a:pPr>
              <a:defRPr/>
            </a:pPr>
            <a:fld id="{0FD191F6-02C3-494A-9F5E-CD1F4CDE3DC9}"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C1EA8E38-AACD-4129-82D1-C3280B03C2BA}"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4B7F90B6-F28E-4247-8470-62859AB371F5}"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87338"/>
            <a:ext cx="1924050" cy="5721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71552" y="287338"/>
            <a:ext cx="5624513" cy="5721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996EF39F-22D5-45C9-8805-3A2CFA9655B8}"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46F3D170-2272-4EB4-ABC5-237AF027DF31}"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57E11DA0-3C04-47F1-B860-D5E90C064928}" type="slidenum">
              <a:rPr lang="en-GB"/>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4E285725-D8A9-491B-B41E-769848A916D0}" type="slidenum">
              <a:rPr lang="en-GB"/>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71550" y="3238500"/>
            <a:ext cx="3773488" cy="1800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7440" y="3238500"/>
            <a:ext cx="3775075" cy="1800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sldNum" sz="quarter" idx="11"/>
          </p:nvPr>
        </p:nvSpPr>
        <p:spPr>
          <a:ln/>
        </p:spPr>
        <p:txBody>
          <a:bodyPr/>
          <a:lstStyle>
            <a:lvl1pPr>
              <a:defRPr/>
            </a:lvl1pPr>
          </a:lstStyle>
          <a:p>
            <a:pPr>
              <a:defRPr/>
            </a:pPr>
            <a:fld id="{6CFC0C37-2A5A-4382-9B64-9D8AAA29BEB3}" type="slidenum">
              <a:rPr lang="en-GB"/>
              <a:pPr>
                <a:defRPr/>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sldNum" sz="quarter" idx="11"/>
          </p:nvPr>
        </p:nvSpPr>
        <p:spPr>
          <a:ln/>
        </p:spPr>
        <p:txBody>
          <a:bodyPr/>
          <a:lstStyle>
            <a:lvl1pPr>
              <a:defRPr/>
            </a:lvl1pPr>
          </a:lstStyle>
          <a:p>
            <a:pPr>
              <a:defRPr/>
            </a:pPr>
            <a:fld id="{D273D9CB-F431-4474-9C7E-5EACDE356973}" type="slidenum">
              <a:rPr lang="en-GB"/>
              <a:pPr>
                <a:defRPr/>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sldNum" sz="quarter" idx="11"/>
          </p:nvPr>
        </p:nvSpPr>
        <p:spPr>
          <a:ln/>
        </p:spPr>
        <p:txBody>
          <a:bodyPr/>
          <a:lstStyle>
            <a:lvl1pPr>
              <a:defRPr/>
            </a:lvl1pPr>
          </a:lstStyle>
          <a:p>
            <a:pPr>
              <a:defRPr/>
            </a:pPr>
            <a:fld id="{F8E52B26-6E17-4F6F-B2F8-3E03417DAA23}" type="slidenum">
              <a:rPr lang="en-GB"/>
              <a:pPr>
                <a:defRPr/>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sldNum" sz="quarter" idx="11"/>
          </p:nvPr>
        </p:nvSpPr>
        <p:spPr>
          <a:ln/>
        </p:spPr>
        <p:txBody>
          <a:bodyPr/>
          <a:lstStyle>
            <a:lvl1pPr>
              <a:defRPr/>
            </a:lvl1pPr>
          </a:lstStyle>
          <a:p>
            <a:pPr>
              <a:defRPr/>
            </a:pPr>
            <a:fld id="{221DB223-5263-4986-B878-76FA3ABDA6C5}" type="slidenum">
              <a:rPr lang="en-GB"/>
              <a:pPr>
                <a:defRPr/>
              </a:pPr>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sldNum" sz="quarter" idx="11"/>
          </p:nvPr>
        </p:nvSpPr>
        <p:spPr>
          <a:ln/>
        </p:spPr>
        <p:txBody>
          <a:bodyPr/>
          <a:lstStyle>
            <a:lvl1pPr>
              <a:defRPr/>
            </a:lvl1pPr>
          </a:lstStyle>
          <a:p>
            <a:pPr>
              <a:defRPr/>
            </a:pPr>
            <a:fld id="{649F8317-237F-410E-B9D1-3741F1568AEC}"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71550" y="1546225"/>
            <a:ext cx="3773488"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7440" y="1546225"/>
            <a:ext cx="3775075"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7EBA8BD9-3C45-4627-A75A-BF16B1367F25}"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sldNum" sz="quarter" idx="11"/>
          </p:nvPr>
        </p:nvSpPr>
        <p:spPr>
          <a:ln/>
        </p:spPr>
        <p:txBody>
          <a:bodyPr/>
          <a:lstStyle>
            <a:lvl1pPr>
              <a:defRPr/>
            </a:lvl1pPr>
          </a:lstStyle>
          <a:p>
            <a:pPr>
              <a:defRPr/>
            </a:pPr>
            <a:fld id="{D2C7D0D6-B8D1-4297-8098-6439F2B80A33}" type="slidenum">
              <a:rPr lang="en-GB"/>
              <a:pPr>
                <a:defRPr/>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B85DEDDB-A2B6-4552-B01D-973C1E81AB61}" type="slidenum">
              <a:rPr lang="en-GB"/>
              <a:pPr>
                <a:defRPr/>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159004"/>
            <a:ext cx="1924050" cy="2879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71552" y="2159004"/>
            <a:ext cx="5624513" cy="2879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BDF9A639-6130-469B-92AB-6EBE9738057D}" type="slidenum">
              <a:rPr lang="en-GB"/>
              <a:pPr>
                <a:defRPr/>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CDB6227F-B05A-44C2-A71D-CAC0D636898F}" type="slidenum">
              <a:rPr lang="en-GB"/>
              <a:pPr>
                <a:defRPr/>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D24C3FE2-35E7-4CCD-ADBE-C46EE4AF5B62}" type="slidenum">
              <a:rPr lang="en-GB"/>
              <a:pPr>
                <a:defRPr/>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D36CAB90-002D-4D50-A5DF-4E0AAF20B790}" type="slidenum">
              <a:rPr lang="en-GB"/>
              <a:pPr>
                <a:defRPr/>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71550" y="1546225"/>
            <a:ext cx="3773488"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7440" y="1546225"/>
            <a:ext cx="3775075"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C5E9F6A9-904E-4F4A-B4B5-328EBF5B2D36}" type="slidenum">
              <a:rPr lang="en-GB"/>
              <a:pPr>
                <a:defRPr/>
              </a:pPr>
              <a:t>‹#›</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1EABC2C4-6C2A-4A57-8D6E-1BA7AC86983E}" type="slidenum">
              <a:rPr lang="en-GB"/>
              <a:pPr>
                <a:defRPr/>
              </a:pPr>
              <a:t>‹#›</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4ACB8B96-A850-413C-A636-FEF055ED4E4C}" type="slidenum">
              <a:rPr lang="en-GB"/>
              <a:pPr>
                <a:defRPr/>
              </a:pPr>
              <a:t>‹#›</a:t>
            </a:fld>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33A98DB5-65B5-4565-9122-55D960AE97A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9189D2D0-2B61-4891-8565-CABDA710735A}"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422951BA-6780-4331-A97D-18F018A17D52}" type="slidenum">
              <a:rPr lang="en-GB"/>
              <a:pPr>
                <a:defRPr/>
              </a:pPr>
              <a:t>‹#›</a:t>
            </a:fld>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63CBEE23-7E43-4582-BE2B-159A41C047C7}" type="slidenum">
              <a:rPr lang="en-GB"/>
              <a:pPr>
                <a:defRPr/>
              </a:pPr>
              <a:t>‹#›</a:t>
            </a:fld>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2CCEDCF9-1FB4-45FE-8E7D-6F22539E1F8C}" type="slidenum">
              <a:rPr lang="en-GB"/>
              <a:pPr>
                <a:defRPr/>
              </a:pPr>
              <a:t>‹#›</a:t>
            </a:fld>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87338"/>
            <a:ext cx="1924050" cy="5721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71552" y="287338"/>
            <a:ext cx="5624513" cy="5721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D6DE0E49-6A3B-4DAD-B1A9-1B81D7C19260}" type="slidenum">
              <a:rPr lang="en-GB"/>
              <a:pPr>
                <a:defRPr/>
              </a:pPr>
              <a:t>‹#›</a:t>
            </a:fld>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CCE61AFF-71EF-44A5-8E74-79B565F4484C}" type="slidenum">
              <a:rPr lang="en-GB"/>
              <a:pPr>
                <a:defRPr/>
              </a:pPr>
              <a:t>‹#›</a:t>
            </a:fld>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5FE83C1F-3AD3-49C5-B7BC-29D567D55CAE}" type="slidenum">
              <a:rPr lang="en-GB"/>
              <a:pPr>
                <a:defRPr/>
              </a:pPr>
              <a:t>‹#›</a:t>
            </a:fld>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CA59B624-6C48-4E77-BA31-96D74245C3D5}" type="slidenum">
              <a:rPr lang="en-GB"/>
              <a:pPr>
                <a:defRPr/>
              </a:pPr>
              <a:t>‹#›</a:t>
            </a:fld>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71550" y="1546225"/>
            <a:ext cx="3773488"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7440" y="1546225"/>
            <a:ext cx="3775075"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sldNum" sz="quarter" idx="11"/>
          </p:nvPr>
        </p:nvSpPr>
        <p:spPr>
          <a:ln/>
        </p:spPr>
        <p:txBody>
          <a:bodyPr/>
          <a:lstStyle>
            <a:lvl1pPr>
              <a:defRPr/>
            </a:lvl1pPr>
          </a:lstStyle>
          <a:p>
            <a:pPr>
              <a:defRPr/>
            </a:pPr>
            <a:fld id="{D4118061-93E3-40D2-A237-629C1563B3AE}" type="slidenum">
              <a:rPr lang="en-GB"/>
              <a:pPr>
                <a:defRPr/>
              </a:pPr>
              <a:t>‹#›</a:t>
            </a:fld>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sldNum" sz="quarter" idx="11"/>
          </p:nvPr>
        </p:nvSpPr>
        <p:spPr>
          <a:ln/>
        </p:spPr>
        <p:txBody>
          <a:bodyPr/>
          <a:lstStyle>
            <a:lvl1pPr>
              <a:defRPr/>
            </a:lvl1pPr>
          </a:lstStyle>
          <a:p>
            <a:pPr>
              <a:defRPr/>
            </a:pPr>
            <a:fld id="{8CD33C23-9916-4BD0-A6CA-50A340F873B2}" type="slidenum">
              <a:rPr lang="en-GB"/>
              <a:pPr>
                <a:defRPr/>
              </a:pPr>
              <a:t>‹#›</a:t>
            </a:fld>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sldNum" sz="quarter" idx="11"/>
          </p:nvPr>
        </p:nvSpPr>
        <p:spPr>
          <a:ln/>
        </p:spPr>
        <p:txBody>
          <a:bodyPr/>
          <a:lstStyle>
            <a:lvl1pPr>
              <a:defRPr/>
            </a:lvl1pPr>
          </a:lstStyle>
          <a:p>
            <a:pPr>
              <a:defRPr/>
            </a:pPr>
            <a:fld id="{A2D457D8-A5DC-4C18-94AD-0300061B13CF}"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F4B6D75B-597D-4868-849C-F3AFA03DE5F3}"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sldNum" sz="quarter" idx="11"/>
          </p:nvPr>
        </p:nvSpPr>
        <p:spPr>
          <a:ln/>
        </p:spPr>
        <p:txBody>
          <a:bodyPr/>
          <a:lstStyle>
            <a:lvl1pPr>
              <a:defRPr/>
            </a:lvl1pPr>
          </a:lstStyle>
          <a:p>
            <a:pPr>
              <a:defRPr/>
            </a:pPr>
            <a:fld id="{91C8F462-68A7-461D-9FFD-939E978B644B}" type="slidenum">
              <a:rPr lang="en-GB"/>
              <a:pPr>
                <a:defRPr/>
              </a:pPr>
              <a:t>‹#›</a:t>
            </a:fld>
            <a:endParaRPr lang="en-GB"/>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sldNum" sz="quarter" idx="11"/>
          </p:nvPr>
        </p:nvSpPr>
        <p:spPr>
          <a:ln/>
        </p:spPr>
        <p:txBody>
          <a:bodyPr/>
          <a:lstStyle>
            <a:lvl1pPr>
              <a:defRPr/>
            </a:lvl1pPr>
          </a:lstStyle>
          <a:p>
            <a:pPr>
              <a:defRPr/>
            </a:pPr>
            <a:fld id="{39ABC89E-080E-4C81-8F68-48DF66429585}" type="slidenum">
              <a:rPr lang="en-GB"/>
              <a:pPr>
                <a:defRPr/>
              </a:pPr>
              <a:t>‹#›</a:t>
            </a:fld>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sldNum" sz="quarter" idx="11"/>
          </p:nvPr>
        </p:nvSpPr>
        <p:spPr>
          <a:ln/>
        </p:spPr>
        <p:txBody>
          <a:bodyPr/>
          <a:lstStyle>
            <a:lvl1pPr>
              <a:defRPr/>
            </a:lvl1pPr>
          </a:lstStyle>
          <a:p>
            <a:pPr>
              <a:defRPr/>
            </a:pPr>
            <a:fld id="{A4A51DE6-4CE1-4CBF-B9BC-F9C6D71CA39D}" type="slidenum">
              <a:rPr lang="en-GB"/>
              <a:pPr>
                <a:defRPr/>
              </a:pPr>
              <a:t>‹#›</a:t>
            </a:fld>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9FD23667-04A2-4911-AA58-7E4DC2580F49}" type="slidenum">
              <a:rPr lang="en-GB"/>
              <a:pPr>
                <a:defRPr/>
              </a:pPr>
              <a:t>‹#›</a:t>
            </a:fld>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87338"/>
            <a:ext cx="1924050" cy="5721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71552" y="287338"/>
            <a:ext cx="5624513" cy="5721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7E05C726-475B-4BC6-8DE5-433A22B9782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AD9E8641-8320-42EC-9CBC-C4EC7D8BF346}"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B0F67E0F-A657-49A6-96F4-618A2F662B9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B46956EC-EC70-4577-9F36-D59F6C7106A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3.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1.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71552" y="287338"/>
            <a:ext cx="7700963" cy="1079500"/>
          </a:xfrm>
          <a:prstGeom prst="rect">
            <a:avLst/>
          </a:prstGeom>
          <a:noFill/>
          <a:ln w="9525">
            <a:noFill/>
            <a:miter lim="800000"/>
            <a:headEnd/>
            <a:tailEnd/>
          </a:ln>
        </p:spPr>
        <p:txBody>
          <a:bodyPr vert="horz" wrap="square" lIns="91440" tIns="36000" rIns="91440" bIns="36000" numCol="1" anchor="t"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971552" y="1546225"/>
            <a:ext cx="7700963" cy="4462463"/>
          </a:xfrm>
          <a:prstGeom prst="rect">
            <a:avLst/>
          </a:prstGeom>
          <a:noFill/>
          <a:ln w="9525">
            <a:noFill/>
            <a:miter lim="800000"/>
            <a:headEnd/>
            <a:tailEnd/>
          </a:ln>
        </p:spPr>
        <p:txBody>
          <a:bodyPr vert="horz" wrap="square" lIns="91440" tIns="36000" rIns="91440" bIns="3600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261100" y="6332542"/>
            <a:ext cx="2159000" cy="287337"/>
          </a:xfrm>
          <a:prstGeom prst="rect">
            <a:avLst/>
          </a:prstGeom>
          <a:noFill/>
          <a:ln w="9525">
            <a:noFill/>
            <a:miter lim="800000"/>
            <a:headEnd/>
            <a:tailEnd/>
          </a:ln>
          <a:effectLst/>
        </p:spPr>
        <p:txBody>
          <a:bodyPr vert="horz" wrap="square" lIns="91440" tIns="36000" rIns="91440" bIns="36000" numCol="1" anchor="t" anchorCtr="0" compatLnSpc="1">
            <a:prstTxWarp prst="textNoShape">
              <a:avLst/>
            </a:prstTxWarp>
          </a:bodyPr>
          <a:lstStyle>
            <a:lvl1pPr algn="r">
              <a:defRPr sz="1200"/>
            </a:lvl1pPr>
          </a:lstStyle>
          <a:p>
            <a:pPr>
              <a:defRPr/>
            </a:pPr>
            <a:endParaRPr lang="en-GB"/>
          </a:p>
        </p:txBody>
      </p:sp>
      <p:sp>
        <p:nvSpPr>
          <p:cNvPr id="1030" name="Rectangle 6"/>
          <p:cNvSpPr>
            <a:spLocks noGrp="1" noChangeArrowheads="1"/>
          </p:cNvSpPr>
          <p:nvPr>
            <p:ph type="sldNum" sz="quarter" idx="4"/>
          </p:nvPr>
        </p:nvSpPr>
        <p:spPr bwMode="auto">
          <a:xfrm>
            <a:off x="8493126" y="6332542"/>
            <a:ext cx="431800" cy="287337"/>
          </a:xfrm>
          <a:prstGeom prst="rect">
            <a:avLst/>
          </a:prstGeom>
          <a:noFill/>
          <a:ln w="9525">
            <a:noFill/>
            <a:miter lim="800000"/>
            <a:headEnd/>
            <a:tailEnd/>
          </a:ln>
          <a:effectLst/>
        </p:spPr>
        <p:txBody>
          <a:bodyPr vert="horz" wrap="square" lIns="91440" tIns="36000" rIns="91440" bIns="36000" numCol="1" anchor="t" anchorCtr="0" compatLnSpc="1">
            <a:prstTxWarp prst="textNoShape">
              <a:avLst/>
            </a:prstTxWarp>
          </a:bodyPr>
          <a:lstStyle>
            <a:lvl1pPr algn="r">
              <a:defRPr sz="1400"/>
            </a:lvl1pPr>
          </a:lstStyle>
          <a:p>
            <a:pPr>
              <a:defRPr/>
            </a:pPr>
            <a:fld id="{FDDFE0CA-26CE-45A1-8F0F-D387CE746EFA}" type="slidenum">
              <a:rPr lang="en-GB"/>
              <a:pPr>
                <a:defRPr/>
              </a:pPr>
              <a:t>‹#›</a:t>
            </a:fld>
            <a:endParaRPr lang="en-GB"/>
          </a:p>
        </p:txBody>
      </p:sp>
      <p:pic>
        <p:nvPicPr>
          <p:cNvPr id="2" name="Picture 13" descr="RVC_Logo_Pos_2592"/>
          <p:cNvPicPr>
            <a:picLocks noChangeAspect="1" noChangeArrowheads="1"/>
          </p:cNvPicPr>
          <p:nvPr/>
        </p:nvPicPr>
        <p:blipFill>
          <a:blip r:embed="rId22"/>
          <a:srcRect r="77046"/>
          <a:stretch>
            <a:fillRect/>
          </a:stretch>
        </p:blipFill>
        <p:spPr bwMode="auto">
          <a:xfrm>
            <a:off x="260350" y="5856292"/>
            <a:ext cx="273050" cy="661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0"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Lst>
  <p:txStyles>
    <p:titleStyle>
      <a:lvl1pPr algn="l" rtl="0" eaLnBrk="0" fontAlgn="base" hangingPunct="0">
        <a:spcBef>
          <a:spcPct val="0"/>
        </a:spcBef>
        <a:spcAft>
          <a:spcPct val="0"/>
        </a:spcAft>
        <a:defRPr sz="3200">
          <a:solidFill>
            <a:srgbClr val="8F23B3"/>
          </a:solidFill>
          <a:latin typeface="+mj-lt"/>
          <a:ea typeface="+mj-ea"/>
          <a:cs typeface="+mj-cs"/>
        </a:defRPr>
      </a:lvl1pPr>
      <a:lvl2pPr algn="l" rtl="0" eaLnBrk="0" fontAlgn="base" hangingPunct="0">
        <a:spcBef>
          <a:spcPct val="0"/>
        </a:spcBef>
        <a:spcAft>
          <a:spcPct val="0"/>
        </a:spcAft>
        <a:defRPr sz="3200">
          <a:solidFill>
            <a:srgbClr val="8F23B3"/>
          </a:solidFill>
          <a:latin typeface="Palatino Linotype" pitchFamily="18" charset="0"/>
        </a:defRPr>
      </a:lvl2pPr>
      <a:lvl3pPr algn="l" rtl="0" eaLnBrk="0" fontAlgn="base" hangingPunct="0">
        <a:spcBef>
          <a:spcPct val="0"/>
        </a:spcBef>
        <a:spcAft>
          <a:spcPct val="0"/>
        </a:spcAft>
        <a:defRPr sz="3200">
          <a:solidFill>
            <a:srgbClr val="8F23B3"/>
          </a:solidFill>
          <a:latin typeface="Palatino Linotype" pitchFamily="18" charset="0"/>
        </a:defRPr>
      </a:lvl3pPr>
      <a:lvl4pPr algn="l" rtl="0" eaLnBrk="0" fontAlgn="base" hangingPunct="0">
        <a:spcBef>
          <a:spcPct val="0"/>
        </a:spcBef>
        <a:spcAft>
          <a:spcPct val="0"/>
        </a:spcAft>
        <a:defRPr sz="3200">
          <a:solidFill>
            <a:srgbClr val="8F23B3"/>
          </a:solidFill>
          <a:latin typeface="Palatino Linotype" pitchFamily="18" charset="0"/>
        </a:defRPr>
      </a:lvl4pPr>
      <a:lvl5pPr algn="l" rtl="0" eaLnBrk="0" fontAlgn="base" hangingPunct="0">
        <a:spcBef>
          <a:spcPct val="0"/>
        </a:spcBef>
        <a:spcAft>
          <a:spcPct val="0"/>
        </a:spcAft>
        <a:defRPr sz="3200">
          <a:solidFill>
            <a:srgbClr val="8F23B3"/>
          </a:solidFill>
          <a:latin typeface="Palatino Linotype" pitchFamily="18" charset="0"/>
        </a:defRPr>
      </a:lvl5pPr>
      <a:lvl6pPr marL="457189" algn="l" rtl="0" fontAlgn="base">
        <a:spcBef>
          <a:spcPct val="0"/>
        </a:spcBef>
        <a:spcAft>
          <a:spcPct val="0"/>
        </a:spcAft>
        <a:defRPr sz="3200">
          <a:solidFill>
            <a:srgbClr val="8F23B3"/>
          </a:solidFill>
          <a:latin typeface="Palatino Linotype" pitchFamily="18" charset="0"/>
        </a:defRPr>
      </a:lvl6pPr>
      <a:lvl7pPr marL="914377" algn="l" rtl="0" fontAlgn="base">
        <a:spcBef>
          <a:spcPct val="0"/>
        </a:spcBef>
        <a:spcAft>
          <a:spcPct val="0"/>
        </a:spcAft>
        <a:defRPr sz="3200">
          <a:solidFill>
            <a:srgbClr val="8F23B3"/>
          </a:solidFill>
          <a:latin typeface="Palatino Linotype" pitchFamily="18" charset="0"/>
        </a:defRPr>
      </a:lvl7pPr>
      <a:lvl8pPr marL="1371566" algn="l" rtl="0" fontAlgn="base">
        <a:spcBef>
          <a:spcPct val="0"/>
        </a:spcBef>
        <a:spcAft>
          <a:spcPct val="0"/>
        </a:spcAft>
        <a:defRPr sz="3200">
          <a:solidFill>
            <a:srgbClr val="8F23B3"/>
          </a:solidFill>
          <a:latin typeface="Palatino Linotype" pitchFamily="18" charset="0"/>
        </a:defRPr>
      </a:lvl8pPr>
      <a:lvl9pPr marL="1828754" algn="l" rtl="0" fontAlgn="base">
        <a:spcBef>
          <a:spcPct val="0"/>
        </a:spcBef>
        <a:spcAft>
          <a:spcPct val="0"/>
        </a:spcAft>
        <a:defRPr sz="3200">
          <a:solidFill>
            <a:srgbClr val="8F23B3"/>
          </a:solidFill>
          <a:latin typeface="Palatino Linotype" pitchFamily="18" charset="0"/>
        </a:defRPr>
      </a:lvl9pPr>
    </p:titleStyle>
    <p:bodyStyle>
      <a:lvl1pPr marL="342891" indent="-342891" algn="l" rtl="0" eaLnBrk="0" fontAlgn="base" hangingPunct="0">
        <a:spcBef>
          <a:spcPct val="20000"/>
        </a:spcBef>
        <a:spcAft>
          <a:spcPct val="0"/>
        </a:spcAft>
        <a:buClr>
          <a:srgbClr val="8F23B3"/>
        </a:buClr>
        <a:buSzPct val="85000"/>
        <a:buFont typeface="Wingdings" pitchFamily="2" charset="2"/>
        <a:buChar char="q"/>
        <a:defRPr sz="2400">
          <a:solidFill>
            <a:schemeClr val="tx1"/>
          </a:solidFill>
          <a:latin typeface="+mn-lt"/>
          <a:ea typeface="+mn-ea"/>
          <a:cs typeface="+mn-cs"/>
        </a:defRPr>
      </a:lvl1pPr>
      <a:lvl2pPr marL="253994" indent="-253994" algn="l" rtl="0" eaLnBrk="0" fontAlgn="base" hangingPunct="0">
        <a:spcBef>
          <a:spcPct val="20000"/>
        </a:spcBef>
        <a:spcAft>
          <a:spcPct val="0"/>
        </a:spcAft>
        <a:buClr>
          <a:srgbClr val="8F23B3"/>
        </a:buClr>
        <a:buFont typeface="Wingdings" pitchFamily="2" charset="2"/>
        <a:buChar char="§"/>
        <a:defRPr sz="2400">
          <a:solidFill>
            <a:schemeClr val="tx1"/>
          </a:solidFill>
          <a:latin typeface="+mn-lt"/>
        </a:defRPr>
      </a:lvl2pPr>
      <a:lvl3pPr marL="253994" indent="660383" algn="l" rtl="0" eaLnBrk="0" fontAlgn="base" hangingPunct="0">
        <a:spcBef>
          <a:spcPct val="20000"/>
        </a:spcBef>
        <a:spcAft>
          <a:spcPct val="0"/>
        </a:spcAft>
        <a:defRPr sz="2400">
          <a:solidFill>
            <a:schemeClr val="tx1"/>
          </a:solidFill>
          <a:latin typeface="+mn-lt"/>
        </a:defRPr>
      </a:lvl3pPr>
      <a:lvl4pPr marL="507987" indent="-253994" algn="l" rtl="0" eaLnBrk="0" fontAlgn="base" hangingPunct="0">
        <a:spcBef>
          <a:spcPct val="20000"/>
        </a:spcBef>
        <a:spcAft>
          <a:spcPct val="0"/>
        </a:spcAft>
        <a:buClr>
          <a:srgbClr val="8F23B3"/>
        </a:buClr>
        <a:buFont typeface="Arial" charset="0"/>
        <a:buChar char="–"/>
        <a:defRPr sz="2000">
          <a:solidFill>
            <a:schemeClr val="tx1"/>
          </a:solidFill>
          <a:latin typeface="+mn-lt"/>
        </a:defRPr>
      </a:lvl4pPr>
      <a:lvl5pPr marL="761981" indent="-253994" algn="l" rtl="0" eaLnBrk="0" fontAlgn="base" hangingPunct="0">
        <a:spcBef>
          <a:spcPct val="20000"/>
        </a:spcBef>
        <a:spcAft>
          <a:spcPct val="0"/>
        </a:spcAft>
        <a:defRPr sz="2000">
          <a:solidFill>
            <a:schemeClr val="tx1"/>
          </a:solidFill>
          <a:latin typeface="+mn-lt"/>
        </a:defRPr>
      </a:lvl5pPr>
      <a:lvl6pPr marL="1219170" indent="-253994" algn="l" rtl="0" fontAlgn="base">
        <a:spcBef>
          <a:spcPct val="20000"/>
        </a:spcBef>
        <a:spcAft>
          <a:spcPct val="0"/>
        </a:spcAft>
        <a:defRPr sz="2000">
          <a:solidFill>
            <a:schemeClr val="tx1"/>
          </a:solidFill>
          <a:latin typeface="+mn-lt"/>
        </a:defRPr>
      </a:lvl6pPr>
      <a:lvl7pPr marL="1676358" indent="-253994" algn="l" rtl="0" fontAlgn="base">
        <a:spcBef>
          <a:spcPct val="20000"/>
        </a:spcBef>
        <a:spcAft>
          <a:spcPct val="0"/>
        </a:spcAft>
        <a:defRPr sz="2000">
          <a:solidFill>
            <a:schemeClr val="tx1"/>
          </a:solidFill>
          <a:latin typeface="+mn-lt"/>
        </a:defRPr>
      </a:lvl7pPr>
      <a:lvl8pPr marL="2133547" indent="-253994" algn="l" rtl="0" fontAlgn="base">
        <a:spcBef>
          <a:spcPct val="20000"/>
        </a:spcBef>
        <a:spcAft>
          <a:spcPct val="0"/>
        </a:spcAft>
        <a:defRPr sz="2000">
          <a:solidFill>
            <a:schemeClr val="tx1"/>
          </a:solidFill>
          <a:latin typeface="+mn-lt"/>
        </a:defRPr>
      </a:lvl8pPr>
      <a:lvl9pPr marL="2590735" indent="-253994" algn="l" rtl="0" fontAlgn="base">
        <a:spcBef>
          <a:spcPct val="20000"/>
        </a:spcBef>
        <a:spcAft>
          <a:spcPct val="0"/>
        </a:spcAft>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971552" y="287338"/>
            <a:ext cx="7700963" cy="1079500"/>
          </a:xfrm>
          <a:prstGeom prst="rect">
            <a:avLst/>
          </a:prstGeom>
          <a:noFill/>
          <a:ln w="9525">
            <a:noFill/>
            <a:miter lim="800000"/>
            <a:headEnd/>
            <a:tailEnd/>
          </a:ln>
        </p:spPr>
        <p:txBody>
          <a:bodyPr vert="horz" wrap="square" lIns="91440" tIns="36000" rIns="91440" bIns="36000" numCol="1" anchor="t" anchorCtr="0" compatLnSpc="1">
            <a:prstTxWarp prst="textNoShape">
              <a:avLst/>
            </a:prstTxWarp>
          </a:bodyPr>
          <a:lstStyle/>
          <a:p>
            <a:pPr lvl="0"/>
            <a:r>
              <a:rPr lang="en-GB" smtClean="0"/>
              <a:t>Click to edit Master title style</a:t>
            </a:r>
          </a:p>
        </p:txBody>
      </p:sp>
      <p:sp>
        <p:nvSpPr>
          <p:cNvPr id="22531" name="Rectangle 3"/>
          <p:cNvSpPr>
            <a:spLocks noGrp="1" noChangeArrowheads="1"/>
          </p:cNvSpPr>
          <p:nvPr>
            <p:ph type="body" idx="1"/>
          </p:nvPr>
        </p:nvSpPr>
        <p:spPr bwMode="auto">
          <a:xfrm>
            <a:off x="971552" y="1546225"/>
            <a:ext cx="7700963" cy="4462463"/>
          </a:xfrm>
          <a:prstGeom prst="rect">
            <a:avLst/>
          </a:prstGeom>
          <a:noFill/>
          <a:ln w="9525">
            <a:noFill/>
            <a:miter lim="800000"/>
            <a:headEnd/>
            <a:tailEnd/>
          </a:ln>
        </p:spPr>
        <p:txBody>
          <a:bodyPr vert="horz" wrap="square" lIns="91440" tIns="36000" rIns="91440" bIns="3600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22884" name="Rectangle 4"/>
          <p:cNvSpPr>
            <a:spLocks noGrp="1" noChangeArrowheads="1"/>
          </p:cNvSpPr>
          <p:nvPr>
            <p:ph type="dt" sz="half" idx="2"/>
          </p:nvPr>
        </p:nvSpPr>
        <p:spPr bwMode="auto">
          <a:xfrm>
            <a:off x="6261100" y="6332542"/>
            <a:ext cx="2159000" cy="287337"/>
          </a:xfrm>
          <a:prstGeom prst="rect">
            <a:avLst/>
          </a:prstGeom>
          <a:noFill/>
          <a:ln w="9525">
            <a:noFill/>
            <a:miter lim="800000"/>
            <a:headEnd/>
            <a:tailEnd/>
          </a:ln>
          <a:effectLst/>
        </p:spPr>
        <p:txBody>
          <a:bodyPr vert="horz" wrap="square" lIns="91440" tIns="36000" rIns="91440" bIns="36000" numCol="1" anchor="t" anchorCtr="0" compatLnSpc="1">
            <a:prstTxWarp prst="textNoShape">
              <a:avLst/>
            </a:prstTxWarp>
          </a:bodyPr>
          <a:lstStyle>
            <a:lvl1pPr algn="r">
              <a:defRPr sz="1200"/>
            </a:lvl1pPr>
          </a:lstStyle>
          <a:p>
            <a:pPr>
              <a:defRPr/>
            </a:pPr>
            <a:endParaRPr lang="en-GB"/>
          </a:p>
        </p:txBody>
      </p:sp>
      <p:sp>
        <p:nvSpPr>
          <p:cNvPr id="122885" name="Rectangle 5"/>
          <p:cNvSpPr>
            <a:spLocks noGrp="1" noChangeArrowheads="1"/>
          </p:cNvSpPr>
          <p:nvPr>
            <p:ph type="sldNum" sz="quarter" idx="4"/>
          </p:nvPr>
        </p:nvSpPr>
        <p:spPr bwMode="auto">
          <a:xfrm>
            <a:off x="8493126" y="6332542"/>
            <a:ext cx="431800" cy="287337"/>
          </a:xfrm>
          <a:prstGeom prst="rect">
            <a:avLst/>
          </a:prstGeom>
          <a:noFill/>
          <a:ln w="9525">
            <a:noFill/>
            <a:miter lim="800000"/>
            <a:headEnd/>
            <a:tailEnd/>
          </a:ln>
          <a:effectLst/>
        </p:spPr>
        <p:txBody>
          <a:bodyPr vert="horz" wrap="square" lIns="91440" tIns="36000" rIns="91440" bIns="36000" numCol="1" anchor="t" anchorCtr="0" compatLnSpc="1">
            <a:prstTxWarp prst="textNoShape">
              <a:avLst/>
            </a:prstTxWarp>
          </a:bodyPr>
          <a:lstStyle>
            <a:lvl1pPr algn="r">
              <a:defRPr sz="1400"/>
            </a:lvl1pPr>
          </a:lstStyle>
          <a:p>
            <a:pPr>
              <a:defRPr/>
            </a:pPr>
            <a:fld id="{FC2B5112-B9AB-4A3D-87B4-21512FBCB48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0" fontAlgn="base" hangingPunct="0">
        <a:spcBef>
          <a:spcPct val="0"/>
        </a:spcBef>
        <a:spcAft>
          <a:spcPct val="0"/>
        </a:spcAft>
        <a:defRPr sz="3200">
          <a:solidFill>
            <a:srgbClr val="8F23B3"/>
          </a:solidFill>
          <a:latin typeface="+mj-lt"/>
          <a:ea typeface="+mj-ea"/>
          <a:cs typeface="+mj-cs"/>
        </a:defRPr>
      </a:lvl1pPr>
      <a:lvl2pPr algn="l" rtl="0" eaLnBrk="0" fontAlgn="base" hangingPunct="0">
        <a:spcBef>
          <a:spcPct val="0"/>
        </a:spcBef>
        <a:spcAft>
          <a:spcPct val="0"/>
        </a:spcAft>
        <a:defRPr sz="3200">
          <a:solidFill>
            <a:srgbClr val="8F23B3"/>
          </a:solidFill>
          <a:latin typeface="Palatino Linotype" pitchFamily="18" charset="0"/>
        </a:defRPr>
      </a:lvl2pPr>
      <a:lvl3pPr algn="l" rtl="0" eaLnBrk="0" fontAlgn="base" hangingPunct="0">
        <a:spcBef>
          <a:spcPct val="0"/>
        </a:spcBef>
        <a:spcAft>
          <a:spcPct val="0"/>
        </a:spcAft>
        <a:defRPr sz="3200">
          <a:solidFill>
            <a:srgbClr val="8F23B3"/>
          </a:solidFill>
          <a:latin typeface="Palatino Linotype" pitchFamily="18" charset="0"/>
        </a:defRPr>
      </a:lvl3pPr>
      <a:lvl4pPr algn="l" rtl="0" eaLnBrk="0" fontAlgn="base" hangingPunct="0">
        <a:spcBef>
          <a:spcPct val="0"/>
        </a:spcBef>
        <a:spcAft>
          <a:spcPct val="0"/>
        </a:spcAft>
        <a:defRPr sz="3200">
          <a:solidFill>
            <a:srgbClr val="8F23B3"/>
          </a:solidFill>
          <a:latin typeface="Palatino Linotype" pitchFamily="18" charset="0"/>
        </a:defRPr>
      </a:lvl4pPr>
      <a:lvl5pPr algn="l" rtl="0" eaLnBrk="0" fontAlgn="base" hangingPunct="0">
        <a:spcBef>
          <a:spcPct val="0"/>
        </a:spcBef>
        <a:spcAft>
          <a:spcPct val="0"/>
        </a:spcAft>
        <a:defRPr sz="3200">
          <a:solidFill>
            <a:srgbClr val="8F23B3"/>
          </a:solidFill>
          <a:latin typeface="Palatino Linotype" pitchFamily="18" charset="0"/>
        </a:defRPr>
      </a:lvl5pPr>
      <a:lvl6pPr marL="457189" algn="l" rtl="0" fontAlgn="base">
        <a:spcBef>
          <a:spcPct val="0"/>
        </a:spcBef>
        <a:spcAft>
          <a:spcPct val="0"/>
        </a:spcAft>
        <a:defRPr sz="3200">
          <a:solidFill>
            <a:srgbClr val="8F23B3"/>
          </a:solidFill>
          <a:latin typeface="Palatino Linotype" pitchFamily="18" charset="0"/>
        </a:defRPr>
      </a:lvl6pPr>
      <a:lvl7pPr marL="914377" algn="l" rtl="0" fontAlgn="base">
        <a:spcBef>
          <a:spcPct val="0"/>
        </a:spcBef>
        <a:spcAft>
          <a:spcPct val="0"/>
        </a:spcAft>
        <a:defRPr sz="3200">
          <a:solidFill>
            <a:srgbClr val="8F23B3"/>
          </a:solidFill>
          <a:latin typeface="Palatino Linotype" pitchFamily="18" charset="0"/>
        </a:defRPr>
      </a:lvl7pPr>
      <a:lvl8pPr marL="1371566" algn="l" rtl="0" fontAlgn="base">
        <a:spcBef>
          <a:spcPct val="0"/>
        </a:spcBef>
        <a:spcAft>
          <a:spcPct val="0"/>
        </a:spcAft>
        <a:defRPr sz="3200">
          <a:solidFill>
            <a:srgbClr val="8F23B3"/>
          </a:solidFill>
          <a:latin typeface="Palatino Linotype" pitchFamily="18" charset="0"/>
        </a:defRPr>
      </a:lvl8pPr>
      <a:lvl9pPr marL="1828754" algn="l" rtl="0" fontAlgn="base">
        <a:spcBef>
          <a:spcPct val="0"/>
        </a:spcBef>
        <a:spcAft>
          <a:spcPct val="0"/>
        </a:spcAft>
        <a:defRPr sz="3200">
          <a:solidFill>
            <a:srgbClr val="8F23B3"/>
          </a:solidFill>
          <a:latin typeface="Palatino Linotype" pitchFamily="18" charset="0"/>
        </a:defRPr>
      </a:lvl9pPr>
    </p:titleStyle>
    <p:bodyStyle>
      <a:lvl1pPr marL="342891" indent="-342891" algn="l" rtl="0" eaLnBrk="0" fontAlgn="base" hangingPunct="0">
        <a:spcBef>
          <a:spcPct val="20000"/>
        </a:spcBef>
        <a:spcAft>
          <a:spcPct val="0"/>
        </a:spcAft>
        <a:defRPr sz="2400">
          <a:solidFill>
            <a:schemeClr val="tx1"/>
          </a:solidFill>
          <a:latin typeface="+mn-lt"/>
          <a:ea typeface="+mn-ea"/>
          <a:cs typeface="+mn-cs"/>
        </a:defRPr>
      </a:lvl1pPr>
      <a:lvl2pPr marL="253994" indent="-253994" algn="l" rtl="0" eaLnBrk="0" fontAlgn="base" hangingPunct="0">
        <a:spcBef>
          <a:spcPct val="20000"/>
        </a:spcBef>
        <a:spcAft>
          <a:spcPct val="0"/>
        </a:spcAft>
        <a:buClr>
          <a:srgbClr val="8F23B3"/>
        </a:buClr>
        <a:buChar char="•"/>
        <a:defRPr sz="2400">
          <a:solidFill>
            <a:schemeClr val="tx1"/>
          </a:solidFill>
          <a:latin typeface="+mn-lt"/>
        </a:defRPr>
      </a:lvl2pPr>
      <a:lvl3pPr marL="253994" indent="660383" algn="l" rtl="0" eaLnBrk="0" fontAlgn="base" hangingPunct="0">
        <a:spcBef>
          <a:spcPct val="20000"/>
        </a:spcBef>
        <a:spcAft>
          <a:spcPct val="0"/>
        </a:spcAft>
        <a:defRPr sz="2400">
          <a:solidFill>
            <a:schemeClr val="tx1"/>
          </a:solidFill>
          <a:latin typeface="+mn-lt"/>
        </a:defRPr>
      </a:lvl3pPr>
      <a:lvl4pPr marL="507987" indent="-253994" algn="l" rtl="0" eaLnBrk="0" fontAlgn="base" hangingPunct="0">
        <a:spcBef>
          <a:spcPct val="20000"/>
        </a:spcBef>
        <a:spcAft>
          <a:spcPct val="0"/>
        </a:spcAft>
        <a:buClr>
          <a:srgbClr val="8F23B3"/>
        </a:buClr>
        <a:buFont typeface="Arial" charset="0"/>
        <a:buChar char="–"/>
        <a:defRPr sz="2000">
          <a:solidFill>
            <a:schemeClr val="tx1"/>
          </a:solidFill>
          <a:latin typeface="+mn-lt"/>
        </a:defRPr>
      </a:lvl4pPr>
      <a:lvl5pPr marL="761981" indent="-253994" algn="l" rtl="0" eaLnBrk="0" fontAlgn="base" hangingPunct="0">
        <a:spcBef>
          <a:spcPct val="20000"/>
        </a:spcBef>
        <a:spcAft>
          <a:spcPct val="0"/>
        </a:spcAft>
        <a:defRPr sz="2000">
          <a:solidFill>
            <a:schemeClr val="tx1"/>
          </a:solidFill>
          <a:latin typeface="+mn-lt"/>
        </a:defRPr>
      </a:lvl5pPr>
      <a:lvl6pPr marL="1219170" indent="-253994" algn="l" rtl="0" fontAlgn="base">
        <a:spcBef>
          <a:spcPct val="20000"/>
        </a:spcBef>
        <a:spcAft>
          <a:spcPct val="0"/>
        </a:spcAft>
        <a:defRPr sz="2000">
          <a:solidFill>
            <a:schemeClr val="tx1"/>
          </a:solidFill>
          <a:latin typeface="+mn-lt"/>
        </a:defRPr>
      </a:lvl6pPr>
      <a:lvl7pPr marL="1676358" indent="-253994" algn="l" rtl="0" fontAlgn="base">
        <a:spcBef>
          <a:spcPct val="20000"/>
        </a:spcBef>
        <a:spcAft>
          <a:spcPct val="0"/>
        </a:spcAft>
        <a:defRPr sz="2000">
          <a:solidFill>
            <a:schemeClr val="tx1"/>
          </a:solidFill>
          <a:latin typeface="+mn-lt"/>
        </a:defRPr>
      </a:lvl7pPr>
      <a:lvl8pPr marL="2133547" indent="-253994" algn="l" rtl="0" fontAlgn="base">
        <a:spcBef>
          <a:spcPct val="20000"/>
        </a:spcBef>
        <a:spcAft>
          <a:spcPct val="0"/>
        </a:spcAft>
        <a:defRPr sz="2000">
          <a:solidFill>
            <a:schemeClr val="tx1"/>
          </a:solidFill>
          <a:latin typeface="+mn-lt"/>
        </a:defRPr>
      </a:lvl8pPr>
      <a:lvl9pPr marL="2590735" indent="-253994" algn="l" rtl="0" fontAlgn="base">
        <a:spcBef>
          <a:spcPct val="20000"/>
        </a:spcBef>
        <a:spcAft>
          <a:spcPct val="0"/>
        </a:spcAft>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48" name="Rectangle 8"/>
          <p:cNvSpPr>
            <a:spLocks noChangeArrowheads="1"/>
          </p:cNvSpPr>
          <p:nvPr/>
        </p:nvSpPr>
        <p:spPr bwMode="auto">
          <a:xfrm>
            <a:off x="2" y="2057400"/>
            <a:ext cx="9140825" cy="4800600"/>
          </a:xfrm>
          <a:prstGeom prst="rect">
            <a:avLst/>
          </a:prstGeom>
          <a:solidFill>
            <a:srgbClr val="007A5E"/>
          </a:solidFill>
          <a:ln w="9525">
            <a:noFill/>
            <a:miter lim="800000"/>
            <a:headEnd/>
            <a:tailEnd/>
          </a:ln>
        </p:spPr>
        <p:txBody>
          <a:bodyPr wrap="none" anchor="ctr"/>
          <a:lstStyle/>
          <a:p>
            <a:pPr algn="ctr" eaLnBrk="0" hangingPunct="0">
              <a:defRPr/>
            </a:pPr>
            <a:endParaRPr lang="en-US" sz="2400">
              <a:ea typeface="ＭＳ Ｐゴシック" pitchFamily="1" charset="-128"/>
            </a:endParaRPr>
          </a:p>
        </p:txBody>
      </p:sp>
      <p:sp>
        <p:nvSpPr>
          <p:cNvPr id="34819" name="Rectangle 2"/>
          <p:cNvSpPr>
            <a:spLocks noGrp="1" noChangeArrowheads="1"/>
          </p:cNvSpPr>
          <p:nvPr>
            <p:ph type="title"/>
          </p:nvPr>
        </p:nvSpPr>
        <p:spPr bwMode="auto">
          <a:xfrm>
            <a:off x="971552" y="2159000"/>
            <a:ext cx="7700963" cy="1079500"/>
          </a:xfrm>
          <a:prstGeom prst="rect">
            <a:avLst/>
          </a:prstGeom>
          <a:noFill/>
          <a:ln w="9525">
            <a:noFill/>
            <a:miter lim="800000"/>
            <a:headEnd/>
            <a:tailEnd/>
          </a:ln>
        </p:spPr>
        <p:txBody>
          <a:bodyPr vert="horz" wrap="square" lIns="91440" tIns="36000" rIns="91440" bIns="36000" numCol="1" anchor="t" anchorCtr="0" compatLnSpc="1">
            <a:prstTxWarp prst="textNoShape">
              <a:avLst/>
            </a:prstTxWarp>
          </a:bodyPr>
          <a:lstStyle/>
          <a:p>
            <a:pPr lvl="0"/>
            <a:r>
              <a:rPr lang="en-GB" smtClean="0"/>
              <a:t>Click to edit Master title style</a:t>
            </a:r>
          </a:p>
        </p:txBody>
      </p:sp>
      <p:sp>
        <p:nvSpPr>
          <p:cNvPr id="34820" name="Rectangle 3"/>
          <p:cNvSpPr>
            <a:spLocks noGrp="1" noChangeArrowheads="1"/>
          </p:cNvSpPr>
          <p:nvPr>
            <p:ph type="body" idx="1"/>
          </p:nvPr>
        </p:nvSpPr>
        <p:spPr bwMode="auto">
          <a:xfrm>
            <a:off x="971552" y="3238500"/>
            <a:ext cx="7700963" cy="1800225"/>
          </a:xfrm>
          <a:prstGeom prst="rect">
            <a:avLst/>
          </a:prstGeom>
          <a:noFill/>
          <a:ln w="9525">
            <a:noFill/>
            <a:miter lim="800000"/>
            <a:headEnd/>
            <a:tailEnd/>
          </a:ln>
        </p:spPr>
        <p:txBody>
          <a:bodyPr vert="horz" wrap="square" lIns="91440" tIns="36000" rIns="91440" bIns="36000" numCol="1" anchor="t" anchorCtr="0" compatLnSpc="1">
            <a:prstTxWarp prst="textNoShape">
              <a:avLst/>
            </a:prstTxWarp>
          </a:bodyPr>
          <a:lstStyle/>
          <a:p>
            <a:pPr lvl="0"/>
            <a:r>
              <a:rPr lang="en-GB" smtClean="0"/>
              <a:t>Click to edit Master text styles</a:t>
            </a:r>
          </a:p>
        </p:txBody>
      </p:sp>
      <p:sp>
        <p:nvSpPr>
          <p:cNvPr id="112644" name="Rectangle 4"/>
          <p:cNvSpPr>
            <a:spLocks noGrp="1" noChangeArrowheads="1"/>
          </p:cNvSpPr>
          <p:nvPr>
            <p:ph type="dt" sz="half" idx="2"/>
          </p:nvPr>
        </p:nvSpPr>
        <p:spPr bwMode="auto">
          <a:xfrm>
            <a:off x="6261100" y="6332542"/>
            <a:ext cx="2159000" cy="287337"/>
          </a:xfrm>
          <a:prstGeom prst="rect">
            <a:avLst/>
          </a:prstGeom>
          <a:noFill/>
          <a:ln w="9525">
            <a:noFill/>
            <a:miter lim="800000"/>
            <a:headEnd/>
            <a:tailEnd/>
          </a:ln>
          <a:effectLst/>
        </p:spPr>
        <p:txBody>
          <a:bodyPr vert="horz" wrap="square" lIns="91440" tIns="36000" rIns="91440" bIns="36000" numCol="1" anchor="t" anchorCtr="0" compatLnSpc="1">
            <a:prstTxWarp prst="textNoShape">
              <a:avLst/>
            </a:prstTxWarp>
          </a:bodyPr>
          <a:lstStyle>
            <a:lvl1pPr algn="r">
              <a:defRPr sz="1200"/>
            </a:lvl1pPr>
          </a:lstStyle>
          <a:p>
            <a:pPr>
              <a:defRPr/>
            </a:pPr>
            <a:endParaRPr lang="en-GB"/>
          </a:p>
        </p:txBody>
      </p:sp>
      <p:sp>
        <p:nvSpPr>
          <p:cNvPr id="112645" name="Rectangle 5"/>
          <p:cNvSpPr>
            <a:spLocks noGrp="1" noChangeArrowheads="1"/>
          </p:cNvSpPr>
          <p:nvPr>
            <p:ph type="sldNum" sz="quarter" idx="4"/>
          </p:nvPr>
        </p:nvSpPr>
        <p:spPr bwMode="auto">
          <a:xfrm>
            <a:off x="8493126" y="6332542"/>
            <a:ext cx="431800" cy="287337"/>
          </a:xfrm>
          <a:prstGeom prst="rect">
            <a:avLst/>
          </a:prstGeom>
          <a:noFill/>
          <a:ln w="9525">
            <a:noFill/>
            <a:miter lim="800000"/>
            <a:headEnd/>
            <a:tailEnd/>
          </a:ln>
          <a:effectLst/>
        </p:spPr>
        <p:txBody>
          <a:bodyPr vert="horz" wrap="square" lIns="91440" tIns="36000" rIns="91440" bIns="36000" numCol="1" anchor="t" anchorCtr="0" compatLnSpc="1">
            <a:prstTxWarp prst="textNoShape">
              <a:avLst/>
            </a:prstTxWarp>
          </a:bodyPr>
          <a:lstStyle>
            <a:lvl1pPr algn="r">
              <a:defRPr sz="1400"/>
            </a:lvl1pPr>
          </a:lstStyle>
          <a:p>
            <a:pPr>
              <a:defRPr/>
            </a:pPr>
            <a:fld id="{064CB368-31E1-4478-884B-C9AB537EB11E}" type="slidenum">
              <a:rPr lang="en-GB"/>
              <a:pPr>
                <a:defRPr/>
              </a:pPr>
              <a:t>‹#›</a:t>
            </a:fld>
            <a:endParaRPr lang="en-GB"/>
          </a:p>
        </p:txBody>
      </p:sp>
      <p:pic>
        <p:nvPicPr>
          <p:cNvPr id="34823" name="Picture 9" descr="RVC_Logo_Pos_341"/>
          <p:cNvPicPr>
            <a:picLocks noChangeAspect="1" noChangeArrowheads="1"/>
          </p:cNvPicPr>
          <p:nvPr/>
        </p:nvPicPr>
        <p:blipFill>
          <a:blip r:embed="rId13"/>
          <a:srcRect/>
          <a:stretch>
            <a:fillRect/>
          </a:stretch>
        </p:blipFill>
        <p:spPr bwMode="auto">
          <a:xfrm>
            <a:off x="381000" y="304800"/>
            <a:ext cx="2667000" cy="14874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Palatino Linotype" pitchFamily="18" charset="0"/>
        </a:defRPr>
      </a:lvl2pPr>
      <a:lvl3pPr algn="l" rtl="0" eaLnBrk="0" fontAlgn="base" hangingPunct="0">
        <a:spcBef>
          <a:spcPct val="0"/>
        </a:spcBef>
        <a:spcAft>
          <a:spcPct val="0"/>
        </a:spcAft>
        <a:defRPr sz="3200">
          <a:solidFill>
            <a:schemeClr val="bg1"/>
          </a:solidFill>
          <a:latin typeface="Palatino Linotype" pitchFamily="18" charset="0"/>
        </a:defRPr>
      </a:lvl3pPr>
      <a:lvl4pPr algn="l" rtl="0" eaLnBrk="0" fontAlgn="base" hangingPunct="0">
        <a:spcBef>
          <a:spcPct val="0"/>
        </a:spcBef>
        <a:spcAft>
          <a:spcPct val="0"/>
        </a:spcAft>
        <a:defRPr sz="3200">
          <a:solidFill>
            <a:schemeClr val="bg1"/>
          </a:solidFill>
          <a:latin typeface="Palatino Linotype" pitchFamily="18" charset="0"/>
        </a:defRPr>
      </a:lvl4pPr>
      <a:lvl5pPr algn="l" rtl="0" eaLnBrk="0" fontAlgn="base" hangingPunct="0">
        <a:spcBef>
          <a:spcPct val="0"/>
        </a:spcBef>
        <a:spcAft>
          <a:spcPct val="0"/>
        </a:spcAft>
        <a:defRPr sz="3200">
          <a:solidFill>
            <a:schemeClr val="bg1"/>
          </a:solidFill>
          <a:latin typeface="Palatino Linotype" pitchFamily="18" charset="0"/>
        </a:defRPr>
      </a:lvl5pPr>
      <a:lvl6pPr marL="457189" algn="l" rtl="0" fontAlgn="base">
        <a:spcBef>
          <a:spcPct val="0"/>
        </a:spcBef>
        <a:spcAft>
          <a:spcPct val="0"/>
        </a:spcAft>
        <a:defRPr sz="3200">
          <a:solidFill>
            <a:schemeClr val="bg1"/>
          </a:solidFill>
          <a:latin typeface="Palatino Linotype" pitchFamily="18" charset="0"/>
        </a:defRPr>
      </a:lvl6pPr>
      <a:lvl7pPr marL="914377" algn="l" rtl="0" fontAlgn="base">
        <a:spcBef>
          <a:spcPct val="0"/>
        </a:spcBef>
        <a:spcAft>
          <a:spcPct val="0"/>
        </a:spcAft>
        <a:defRPr sz="3200">
          <a:solidFill>
            <a:schemeClr val="bg1"/>
          </a:solidFill>
          <a:latin typeface="Palatino Linotype" pitchFamily="18" charset="0"/>
        </a:defRPr>
      </a:lvl7pPr>
      <a:lvl8pPr marL="1371566" algn="l" rtl="0" fontAlgn="base">
        <a:spcBef>
          <a:spcPct val="0"/>
        </a:spcBef>
        <a:spcAft>
          <a:spcPct val="0"/>
        </a:spcAft>
        <a:defRPr sz="3200">
          <a:solidFill>
            <a:schemeClr val="bg1"/>
          </a:solidFill>
          <a:latin typeface="Palatino Linotype" pitchFamily="18" charset="0"/>
        </a:defRPr>
      </a:lvl8pPr>
      <a:lvl9pPr marL="1828754" algn="l" rtl="0" fontAlgn="base">
        <a:spcBef>
          <a:spcPct val="0"/>
        </a:spcBef>
        <a:spcAft>
          <a:spcPct val="0"/>
        </a:spcAft>
        <a:defRPr sz="3200">
          <a:solidFill>
            <a:schemeClr val="bg1"/>
          </a:solidFill>
          <a:latin typeface="Palatino Linotype" pitchFamily="18" charset="0"/>
        </a:defRPr>
      </a:lvl9pPr>
    </p:titleStyle>
    <p:bodyStyle>
      <a:lvl1pPr marL="342891" indent="-342891" algn="l" rtl="0" eaLnBrk="0" fontAlgn="base" hangingPunct="0">
        <a:spcBef>
          <a:spcPct val="20000"/>
        </a:spcBef>
        <a:spcAft>
          <a:spcPct val="0"/>
        </a:spcAft>
        <a:defRPr sz="2400">
          <a:solidFill>
            <a:schemeClr val="bg1"/>
          </a:solidFill>
          <a:latin typeface="+mn-lt"/>
          <a:ea typeface="+mn-ea"/>
          <a:cs typeface="+mn-cs"/>
        </a:defRPr>
      </a:lvl1pPr>
      <a:lvl2pPr marL="253994" indent="-253994" algn="l" rtl="0" eaLnBrk="0" fontAlgn="base" hangingPunct="0">
        <a:spcBef>
          <a:spcPct val="20000"/>
        </a:spcBef>
        <a:spcAft>
          <a:spcPct val="0"/>
        </a:spcAft>
        <a:buClr>
          <a:schemeClr val="bg1"/>
        </a:buClr>
        <a:buChar char="•"/>
        <a:defRPr sz="2400">
          <a:solidFill>
            <a:schemeClr val="bg1"/>
          </a:solidFill>
          <a:latin typeface="+mn-lt"/>
        </a:defRPr>
      </a:lvl2pPr>
      <a:lvl3pPr marL="253994" indent="660383" algn="l" rtl="0" eaLnBrk="0" fontAlgn="base" hangingPunct="0">
        <a:spcBef>
          <a:spcPct val="20000"/>
        </a:spcBef>
        <a:spcAft>
          <a:spcPct val="0"/>
        </a:spcAft>
        <a:defRPr sz="2400">
          <a:solidFill>
            <a:schemeClr val="bg1"/>
          </a:solidFill>
          <a:latin typeface="+mn-lt"/>
        </a:defRPr>
      </a:lvl3pPr>
      <a:lvl4pPr marL="507987" indent="-253994" algn="l" rtl="0" eaLnBrk="0" fontAlgn="base" hangingPunct="0">
        <a:spcBef>
          <a:spcPct val="20000"/>
        </a:spcBef>
        <a:spcAft>
          <a:spcPct val="0"/>
        </a:spcAft>
        <a:buClr>
          <a:schemeClr val="bg1"/>
        </a:buClr>
        <a:buFont typeface="Arial" charset="0"/>
        <a:buChar char="–"/>
        <a:defRPr sz="2000">
          <a:solidFill>
            <a:schemeClr val="bg1"/>
          </a:solidFill>
          <a:latin typeface="+mn-lt"/>
        </a:defRPr>
      </a:lvl4pPr>
      <a:lvl5pPr marL="761981" indent="-253994" algn="l" rtl="0" eaLnBrk="0" fontAlgn="base" hangingPunct="0">
        <a:spcBef>
          <a:spcPct val="20000"/>
        </a:spcBef>
        <a:spcAft>
          <a:spcPct val="0"/>
        </a:spcAft>
        <a:defRPr sz="2000">
          <a:solidFill>
            <a:schemeClr val="bg1"/>
          </a:solidFill>
          <a:latin typeface="+mn-lt"/>
        </a:defRPr>
      </a:lvl5pPr>
      <a:lvl6pPr marL="1219170" indent="-253994" algn="l" rtl="0" fontAlgn="base">
        <a:spcBef>
          <a:spcPct val="20000"/>
        </a:spcBef>
        <a:spcAft>
          <a:spcPct val="0"/>
        </a:spcAft>
        <a:defRPr sz="2000">
          <a:solidFill>
            <a:schemeClr val="bg1"/>
          </a:solidFill>
          <a:latin typeface="+mn-lt"/>
        </a:defRPr>
      </a:lvl6pPr>
      <a:lvl7pPr marL="1676358" indent="-253994" algn="l" rtl="0" fontAlgn="base">
        <a:spcBef>
          <a:spcPct val="20000"/>
        </a:spcBef>
        <a:spcAft>
          <a:spcPct val="0"/>
        </a:spcAft>
        <a:defRPr sz="2000">
          <a:solidFill>
            <a:schemeClr val="bg1"/>
          </a:solidFill>
          <a:latin typeface="+mn-lt"/>
        </a:defRPr>
      </a:lvl7pPr>
      <a:lvl8pPr marL="2133547" indent="-253994" algn="l" rtl="0" fontAlgn="base">
        <a:spcBef>
          <a:spcPct val="20000"/>
        </a:spcBef>
        <a:spcAft>
          <a:spcPct val="0"/>
        </a:spcAft>
        <a:defRPr sz="2000">
          <a:solidFill>
            <a:schemeClr val="bg1"/>
          </a:solidFill>
          <a:latin typeface="+mn-lt"/>
        </a:defRPr>
      </a:lvl8pPr>
      <a:lvl9pPr marL="2590735" indent="-253994" algn="l" rtl="0" fontAlgn="base">
        <a:spcBef>
          <a:spcPct val="20000"/>
        </a:spcBef>
        <a:spcAft>
          <a:spcPct val="0"/>
        </a:spcAft>
        <a:defRPr sz="2000">
          <a:solidFill>
            <a:schemeClr val="bg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2" y="4"/>
            <a:ext cx="9140825" cy="6873875"/>
          </a:xfrm>
          <a:prstGeom prst="rect">
            <a:avLst/>
          </a:prstGeom>
          <a:solidFill>
            <a:srgbClr val="007A5E"/>
          </a:solidFill>
          <a:ln w="9525">
            <a:noFill/>
            <a:miter lim="800000"/>
            <a:headEnd/>
            <a:tailEnd/>
          </a:ln>
        </p:spPr>
        <p:txBody>
          <a:bodyPr wrap="none" anchor="ctr"/>
          <a:lstStyle/>
          <a:p>
            <a:pPr algn="ctr" eaLnBrk="0" hangingPunct="0">
              <a:defRPr/>
            </a:pPr>
            <a:endParaRPr lang="en-US" sz="2400">
              <a:ea typeface="ＭＳ Ｐゴシック" pitchFamily="1" charset="-128"/>
            </a:endParaRPr>
          </a:p>
        </p:txBody>
      </p:sp>
      <p:sp>
        <p:nvSpPr>
          <p:cNvPr id="47107" name="Rectangle 3"/>
          <p:cNvSpPr>
            <a:spLocks noGrp="1" noChangeArrowheads="1"/>
          </p:cNvSpPr>
          <p:nvPr>
            <p:ph type="title"/>
          </p:nvPr>
        </p:nvSpPr>
        <p:spPr bwMode="auto">
          <a:xfrm>
            <a:off x="971552" y="287338"/>
            <a:ext cx="7700963" cy="1079500"/>
          </a:xfrm>
          <a:prstGeom prst="rect">
            <a:avLst/>
          </a:prstGeom>
          <a:noFill/>
          <a:ln w="9525">
            <a:noFill/>
            <a:miter lim="800000"/>
            <a:headEnd/>
            <a:tailEnd/>
          </a:ln>
        </p:spPr>
        <p:txBody>
          <a:bodyPr vert="horz" wrap="square" lIns="91440" tIns="36000" rIns="91440" bIns="36000" numCol="1" anchor="t" anchorCtr="0" compatLnSpc="1">
            <a:prstTxWarp prst="textNoShape">
              <a:avLst/>
            </a:prstTxWarp>
          </a:bodyPr>
          <a:lstStyle/>
          <a:p>
            <a:pPr lvl="0"/>
            <a:r>
              <a:rPr lang="en-GB" smtClean="0"/>
              <a:t>Click to edit Master title style</a:t>
            </a:r>
          </a:p>
        </p:txBody>
      </p:sp>
      <p:sp>
        <p:nvSpPr>
          <p:cNvPr id="47108" name="Rectangle 4"/>
          <p:cNvSpPr>
            <a:spLocks noGrp="1" noChangeArrowheads="1"/>
          </p:cNvSpPr>
          <p:nvPr>
            <p:ph type="body" idx="1"/>
          </p:nvPr>
        </p:nvSpPr>
        <p:spPr bwMode="auto">
          <a:xfrm>
            <a:off x="971552" y="1546225"/>
            <a:ext cx="7700963" cy="4462463"/>
          </a:xfrm>
          <a:prstGeom prst="rect">
            <a:avLst/>
          </a:prstGeom>
          <a:noFill/>
          <a:ln w="9525">
            <a:noFill/>
            <a:miter lim="800000"/>
            <a:headEnd/>
            <a:tailEnd/>
          </a:ln>
        </p:spPr>
        <p:txBody>
          <a:bodyPr vert="horz" wrap="square" lIns="91440" tIns="36000" rIns="91440" bIns="36000" numCol="1" anchor="t" anchorCtr="0" compatLnSpc="1">
            <a:prstTxWarp prst="textNoShape">
              <a:avLst/>
            </a:prstTxWarp>
          </a:bodyPr>
          <a:lstStyle/>
          <a:p>
            <a:pPr lvl="0"/>
            <a:r>
              <a:rPr lang="en-GB" smtClean="0"/>
              <a:t>Click to edit Master text styles</a:t>
            </a:r>
          </a:p>
        </p:txBody>
      </p:sp>
      <p:sp>
        <p:nvSpPr>
          <p:cNvPr id="131077" name="Rectangle 5"/>
          <p:cNvSpPr>
            <a:spLocks noGrp="1" noChangeArrowheads="1"/>
          </p:cNvSpPr>
          <p:nvPr>
            <p:ph type="dt" sz="half" idx="2"/>
          </p:nvPr>
        </p:nvSpPr>
        <p:spPr bwMode="auto">
          <a:xfrm>
            <a:off x="6261100" y="6332542"/>
            <a:ext cx="2159000" cy="287337"/>
          </a:xfrm>
          <a:prstGeom prst="rect">
            <a:avLst/>
          </a:prstGeom>
          <a:noFill/>
          <a:ln w="9525">
            <a:noFill/>
            <a:miter lim="800000"/>
            <a:headEnd/>
            <a:tailEnd/>
          </a:ln>
          <a:effectLst/>
        </p:spPr>
        <p:txBody>
          <a:bodyPr vert="horz" wrap="square" lIns="91440" tIns="36000" rIns="91440" bIns="36000" numCol="1" anchor="t" anchorCtr="0" compatLnSpc="1">
            <a:prstTxWarp prst="textNoShape">
              <a:avLst/>
            </a:prstTxWarp>
          </a:bodyPr>
          <a:lstStyle>
            <a:lvl1pPr algn="r">
              <a:defRPr sz="1200"/>
            </a:lvl1pPr>
          </a:lstStyle>
          <a:p>
            <a:pPr>
              <a:defRPr/>
            </a:pPr>
            <a:endParaRPr lang="en-GB"/>
          </a:p>
        </p:txBody>
      </p:sp>
      <p:sp>
        <p:nvSpPr>
          <p:cNvPr id="131078" name="Rectangle 6"/>
          <p:cNvSpPr>
            <a:spLocks noGrp="1" noChangeArrowheads="1"/>
          </p:cNvSpPr>
          <p:nvPr>
            <p:ph type="sldNum" sz="quarter" idx="4"/>
          </p:nvPr>
        </p:nvSpPr>
        <p:spPr bwMode="auto">
          <a:xfrm>
            <a:off x="8493126" y="6332542"/>
            <a:ext cx="431800" cy="287337"/>
          </a:xfrm>
          <a:prstGeom prst="rect">
            <a:avLst/>
          </a:prstGeom>
          <a:noFill/>
          <a:ln w="9525">
            <a:noFill/>
            <a:miter lim="800000"/>
            <a:headEnd/>
            <a:tailEnd/>
          </a:ln>
          <a:effectLst/>
        </p:spPr>
        <p:txBody>
          <a:bodyPr vert="horz" wrap="square" lIns="91440" tIns="36000" rIns="91440" bIns="36000" numCol="1" anchor="t" anchorCtr="0" compatLnSpc="1">
            <a:prstTxWarp prst="textNoShape">
              <a:avLst/>
            </a:prstTxWarp>
          </a:bodyPr>
          <a:lstStyle>
            <a:lvl1pPr algn="r">
              <a:defRPr sz="1400"/>
            </a:lvl1pPr>
          </a:lstStyle>
          <a:p>
            <a:pPr>
              <a:defRPr/>
            </a:pPr>
            <a:fld id="{B124B58F-4168-45B4-8AC1-0EDD4735A78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Palatino Linotype" pitchFamily="18" charset="0"/>
        </a:defRPr>
      </a:lvl2pPr>
      <a:lvl3pPr algn="l" rtl="0" eaLnBrk="0" fontAlgn="base" hangingPunct="0">
        <a:spcBef>
          <a:spcPct val="0"/>
        </a:spcBef>
        <a:spcAft>
          <a:spcPct val="0"/>
        </a:spcAft>
        <a:defRPr sz="3200">
          <a:solidFill>
            <a:schemeClr val="bg1"/>
          </a:solidFill>
          <a:latin typeface="Palatino Linotype" pitchFamily="18" charset="0"/>
        </a:defRPr>
      </a:lvl3pPr>
      <a:lvl4pPr algn="l" rtl="0" eaLnBrk="0" fontAlgn="base" hangingPunct="0">
        <a:spcBef>
          <a:spcPct val="0"/>
        </a:spcBef>
        <a:spcAft>
          <a:spcPct val="0"/>
        </a:spcAft>
        <a:defRPr sz="3200">
          <a:solidFill>
            <a:schemeClr val="bg1"/>
          </a:solidFill>
          <a:latin typeface="Palatino Linotype" pitchFamily="18" charset="0"/>
        </a:defRPr>
      </a:lvl4pPr>
      <a:lvl5pPr algn="l" rtl="0" eaLnBrk="0" fontAlgn="base" hangingPunct="0">
        <a:spcBef>
          <a:spcPct val="0"/>
        </a:spcBef>
        <a:spcAft>
          <a:spcPct val="0"/>
        </a:spcAft>
        <a:defRPr sz="3200">
          <a:solidFill>
            <a:schemeClr val="bg1"/>
          </a:solidFill>
          <a:latin typeface="Palatino Linotype" pitchFamily="18" charset="0"/>
        </a:defRPr>
      </a:lvl5pPr>
      <a:lvl6pPr marL="457189" algn="l" rtl="0" fontAlgn="base">
        <a:spcBef>
          <a:spcPct val="0"/>
        </a:spcBef>
        <a:spcAft>
          <a:spcPct val="0"/>
        </a:spcAft>
        <a:defRPr sz="3200">
          <a:solidFill>
            <a:schemeClr val="bg1"/>
          </a:solidFill>
          <a:latin typeface="Palatino Linotype" pitchFamily="18" charset="0"/>
        </a:defRPr>
      </a:lvl6pPr>
      <a:lvl7pPr marL="914377" algn="l" rtl="0" fontAlgn="base">
        <a:spcBef>
          <a:spcPct val="0"/>
        </a:spcBef>
        <a:spcAft>
          <a:spcPct val="0"/>
        </a:spcAft>
        <a:defRPr sz="3200">
          <a:solidFill>
            <a:schemeClr val="bg1"/>
          </a:solidFill>
          <a:latin typeface="Palatino Linotype" pitchFamily="18" charset="0"/>
        </a:defRPr>
      </a:lvl7pPr>
      <a:lvl8pPr marL="1371566" algn="l" rtl="0" fontAlgn="base">
        <a:spcBef>
          <a:spcPct val="0"/>
        </a:spcBef>
        <a:spcAft>
          <a:spcPct val="0"/>
        </a:spcAft>
        <a:defRPr sz="3200">
          <a:solidFill>
            <a:schemeClr val="bg1"/>
          </a:solidFill>
          <a:latin typeface="Palatino Linotype" pitchFamily="18" charset="0"/>
        </a:defRPr>
      </a:lvl8pPr>
      <a:lvl9pPr marL="1828754" algn="l" rtl="0" fontAlgn="base">
        <a:spcBef>
          <a:spcPct val="0"/>
        </a:spcBef>
        <a:spcAft>
          <a:spcPct val="0"/>
        </a:spcAft>
        <a:defRPr sz="3200">
          <a:solidFill>
            <a:schemeClr val="bg1"/>
          </a:solidFill>
          <a:latin typeface="Palatino Linotype" pitchFamily="18" charset="0"/>
        </a:defRPr>
      </a:lvl9pPr>
    </p:titleStyle>
    <p:bodyStyle>
      <a:lvl1pPr marL="342891" indent="-342891" algn="l" rtl="0" eaLnBrk="0" fontAlgn="base" hangingPunct="0">
        <a:spcBef>
          <a:spcPct val="20000"/>
        </a:spcBef>
        <a:spcAft>
          <a:spcPct val="0"/>
        </a:spcAft>
        <a:defRPr sz="2400">
          <a:solidFill>
            <a:schemeClr val="bg1"/>
          </a:solidFill>
          <a:latin typeface="+mn-lt"/>
          <a:ea typeface="+mn-ea"/>
          <a:cs typeface="+mn-cs"/>
        </a:defRPr>
      </a:lvl1pPr>
      <a:lvl2pPr marL="253994" indent="-253994" algn="l" rtl="0" eaLnBrk="0" fontAlgn="base" hangingPunct="0">
        <a:spcBef>
          <a:spcPct val="20000"/>
        </a:spcBef>
        <a:spcAft>
          <a:spcPct val="0"/>
        </a:spcAft>
        <a:buClr>
          <a:schemeClr val="bg1"/>
        </a:buClr>
        <a:buChar char="•"/>
        <a:defRPr sz="2400">
          <a:solidFill>
            <a:schemeClr val="bg1"/>
          </a:solidFill>
          <a:latin typeface="+mn-lt"/>
        </a:defRPr>
      </a:lvl2pPr>
      <a:lvl3pPr marL="253994" indent="660383" algn="l" rtl="0" eaLnBrk="0" fontAlgn="base" hangingPunct="0">
        <a:spcBef>
          <a:spcPct val="20000"/>
        </a:spcBef>
        <a:spcAft>
          <a:spcPct val="0"/>
        </a:spcAft>
        <a:defRPr sz="2400">
          <a:solidFill>
            <a:schemeClr val="bg1"/>
          </a:solidFill>
          <a:latin typeface="+mn-lt"/>
        </a:defRPr>
      </a:lvl3pPr>
      <a:lvl4pPr marL="507987" indent="-253994" algn="l" rtl="0" eaLnBrk="0" fontAlgn="base" hangingPunct="0">
        <a:spcBef>
          <a:spcPct val="20000"/>
        </a:spcBef>
        <a:spcAft>
          <a:spcPct val="0"/>
        </a:spcAft>
        <a:buClr>
          <a:schemeClr val="bg1"/>
        </a:buClr>
        <a:buFont typeface="Arial" charset="0"/>
        <a:buChar char="–"/>
        <a:defRPr sz="2000">
          <a:solidFill>
            <a:schemeClr val="bg1"/>
          </a:solidFill>
          <a:latin typeface="+mn-lt"/>
        </a:defRPr>
      </a:lvl4pPr>
      <a:lvl5pPr marL="761981" indent="-253994" algn="l" rtl="0" eaLnBrk="0" fontAlgn="base" hangingPunct="0">
        <a:spcBef>
          <a:spcPct val="20000"/>
        </a:spcBef>
        <a:spcAft>
          <a:spcPct val="0"/>
        </a:spcAft>
        <a:defRPr sz="2000">
          <a:solidFill>
            <a:schemeClr val="bg1"/>
          </a:solidFill>
          <a:latin typeface="+mn-lt"/>
        </a:defRPr>
      </a:lvl5pPr>
      <a:lvl6pPr marL="1219170" indent="-253994" algn="l" rtl="0" fontAlgn="base">
        <a:spcBef>
          <a:spcPct val="20000"/>
        </a:spcBef>
        <a:spcAft>
          <a:spcPct val="0"/>
        </a:spcAft>
        <a:defRPr sz="2000">
          <a:solidFill>
            <a:schemeClr val="bg1"/>
          </a:solidFill>
          <a:latin typeface="+mn-lt"/>
        </a:defRPr>
      </a:lvl6pPr>
      <a:lvl7pPr marL="1676358" indent="-253994" algn="l" rtl="0" fontAlgn="base">
        <a:spcBef>
          <a:spcPct val="20000"/>
        </a:spcBef>
        <a:spcAft>
          <a:spcPct val="0"/>
        </a:spcAft>
        <a:defRPr sz="2000">
          <a:solidFill>
            <a:schemeClr val="bg1"/>
          </a:solidFill>
          <a:latin typeface="+mn-lt"/>
        </a:defRPr>
      </a:lvl7pPr>
      <a:lvl8pPr marL="2133547" indent="-253994" algn="l" rtl="0" fontAlgn="base">
        <a:spcBef>
          <a:spcPct val="20000"/>
        </a:spcBef>
        <a:spcAft>
          <a:spcPct val="0"/>
        </a:spcAft>
        <a:defRPr sz="2000">
          <a:solidFill>
            <a:schemeClr val="bg1"/>
          </a:solidFill>
          <a:latin typeface="+mn-lt"/>
        </a:defRPr>
      </a:lvl8pPr>
      <a:lvl9pPr marL="2590735" indent="-253994" algn="l" rtl="0" fontAlgn="base">
        <a:spcBef>
          <a:spcPct val="20000"/>
        </a:spcBef>
        <a:spcAft>
          <a:spcPct val="0"/>
        </a:spcAft>
        <a:defRPr sz="2000">
          <a:solidFill>
            <a:schemeClr val="bg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971552" y="287338"/>
            <a:ext cx="7700963" cy="1079500"/>
          </a:xfrm>
          <a:prstGeom prst="rect">
            <a:avLst/>
          </a:prstGeom>
          <a:noFill/>
          <a:ln w="9525">
            <a:noFill/>
            <a:miter lim="800000"/>
            <a:headEnd/>
            <a:tailEnd/>
          </a:ln>
        </p:spPr>
        <p:txBody>
          <a:bodyPr vert="horz" wrap="square" lIns="91440" tIns="36000" rIns="91440" bIns="36000" numCol="1" anchor="t" anchorCtr="0" compatLnSpc="1">
            <a:prstTxWarp prst="textNoShape">
              <a:avLst/>
            </a:prstTxWarp>
          </a:bodyPr>
          <a:lstStyle/>
          <a:p>
            <a:pPr lvl="0"/>
            <a:r>
              <a:rPr lang="en-GB" smtClean="0"/>
              <a:t>Click to edit Master title style</a:t>
            </a:r>
          </a:p>
        </p:txBody>
      </p:sp>
      <p:sp>
        <p:nvSpPr>
          <p:cNvPr id="59395" name="Rectangle 3"/>
          <p:cNvSpPr>
            <a:spLocks noGrp="1" noChangeArrowheads="1"/>
          </p:cNvSpPr>
          <p:nvPr>
            <p:ph type="body" idx="1"/>
          </p:nvPr>
        </p:nvSpPr>
        <p:spPr bwMode="auto">
          <a:xfrm>
            <a:off x="971552" y="1546225"/>
            <a:ext cx="7700963" cy="4462463"/>
          </a:xfrm>
          <a:prstGeom prst="rect">
            <a:avLst/>
          </a:prstGeom>
          <a:noFill/>
          <a:ln w="9525">
            <a:noFill/>
            <a:miter lim="800000"/>
            <a:headEnd/>
            <a:tailEnd/>
          </a:ln>
        </p:spPr>
        <p:txBody>
          <a:bodyPr vert="horz" wrap="square" lIns="91440" tIns="36000" rIns="91440" bIns="36000" numCol="1" anchor="t" anchorCtr="0" compatLnSpc="1">
            <a:prstTxWarp prst="textNoShape">
              <a:avLst/>
            </a:prstTxWarp>
          </a:bodyPr>
          <a:lstStyle/>
          <a:p>
            <a:pPr lvl="0"/>
            <a:r>
              <a:rPr lang="en-GB" smtClean="0"/>
              <a:t>First Level</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39268" name="Rectangle 4"/>
          <p:cNvSpPr>
            <a:spLocks noGrp="1" noChangeArrowheads="1"/>
          </p:cNvSpPr>
          <p:nvPr>
            <p:ph type="dt" sz="half" idx="2"/>
          </p:nvPr>
        </p:nvSpPr>
        <p:spPr bwMode="auto">
          <a:xfrm>
            <a:off x="6261100" y="6332542"/>
            <a:ext cx="2159000" cy="287337"/>
          </a:xfrm>
          <a:prstGeom prst="rect">
            <a:avLst/>
          </a:prstGeom>
          <a:noFill/>
          <a:ln w="9525">
            <a:noFill/>
            <a:miter lim="800000"/>
            <a:headEnd/>
            <a:tailEnd/>
          </a:ln>
          <a:effectLst/>
        </p:spPr>
        <p:txBody>
          <a:bodyPr vert="horz" wrap="square" lIns="91440" tIns="36000" rIns="91440" bIns="36000" numCol="1" anchor="t" anchorCtr="0" compatLnSpc="1">
            <a:prstTxWarp prst="textNoShape">
              <a:avLst/>
            </a:prstTxWarp>
          </a:bodyPr>
          <a:lstStyle>
            <a:lvl1pPr algn="r">
              <a:defRPr sz="1200"/>
            </a:lvl1pPr>
          </a:lstStyle>
          <a:p>
            <a:pPr>
              <a:defRPr/>
            </a:pPr>
            <a:endParaRPr lang="en-GB"/>
          </a:p>
        </p:txBody>
      </p:sp>
      <p:sp>
        <p:nvSpPr>
          <p:cNvPr id="139269" name="Rectangle 5"/>
          <p:cNvSpPr>
            <a:spLocks noGrp="1" noChangeArrowheads="1"/>
          </p:cNvSpPr>
          <p:nvPr>
            <p:ph type="sldNum" sz="quarter" idx="4"/>
          </p:nvPr>
        </p:nvSpPr>
        <p:spPr bwMode="auto">
          <a:xfrm>
            <a:off x="8493126" y="6332542"/>
            <a:ext cx="431800" cy="287337"/>
          </a:xfrm>
          <a:prstGeom prst="rect">
            <a:avLst/>
          </a:prstGeom>
          <a:noFill/>
          <a:ln w="9525">
            <a:noFill/>
            <a:miter lim="800000"/>
            <a:headEnd/>
            <a:tailEnd/>
          </a:ln>
          <a:effectLst/>
        </p:spPr>
        <p:txBody>
          <a:bodyPr vert="horz" wrap="square" lIns="91440" tIns="36000" rIns="91440" bIns="36000" numCol="1" anchor="t" anchorCtr="0" compatLnSpc="1">
            <a:prstTxWarp prst="textNoShape">
              <a:avLst/>
            </a:prstTxWarp>
          </a:bodyPr>
          <a:lstStyle>
            <a:lvl1pPr algn="r">
              <a:defRPr sz="1400"/>
            </a:lvl1pPr>
          </a:lstStyle>
          <a:p>
            <a:pPr>
              <a:defRPr/>
            </a:pPr>
            <a:fld id="{1D0328E8-F97F-4690-85E5-7994152C7B8A}" type="slidenum">
              <a:rPr lang="en-GB"/>
              <a:pPr>
                <a:defRPr/>
              </a:pPr>
              <a:t>‹#›</a:t>
            </a:fld>
            <a:endParaRPr lang="en-GB"/>
          </a:p>
        </p:txBody>
      </p:sp>
      <p:pic>
        <p:nvPicPr>
          <p:cNvPr id="59398" name="Picture 6" descr="RVC_Logo_Pos_2592"/>
          <p:cNvPicPr>
            <a:picLocks noChangeAspect="1" noChangeArrowheads="1"/>
          </p:cNvPicPr>
          <p:nvPr/>
        </p:nvPicPr>
        <p:blipFill>
          <a:blip r:embed="rId13"/>
          <a:srcRect r="77046"/>
          <a:stretch>
            <a:fillRect/>
          </a:stretch>
        </p:blipFill>
        <p:spPr bwMode="auto">
          <a:xfrm>
            <a:off x="260350" y="5856292"/>
            <a:ext cx="273050" cy="661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spcBef>
          <a:spcPct val="0"/>
        </a:spcBef>
        <a:spcAft>
          <a:spcPct val="0"/>
        </a:spcAft>
        <a:defRPr sz="3200">
          <a:solidFill>
            <a:srgbClr val="8F23B3"/>
          </a:solidFill>
          <a:latin typeface="+mj-lt"/>
          <a:ea typeface="+mj-ea"/>
          <a:cs typeface="+mj-cs"/>
        </a:defRPr>
      </a:lvl1pPr>
      <a:lvl2pPr algn="l" rtl="0" eaLnBrk="0" fontAlgn="base" hangingPunct="0">
        <a:spcBef>
          <a:spcPct val="0"/>
        </a:spcBef>
        <a:spcAft>
          <a:spcPct val="0"/>
        </a:spcAft>
        <a:defRPr sz="3200">
          <a:solidFill>
            <a:srgbClr val="8F23B3"/>
          </a:solidFill>
          <a:latin typeface="Palatino Linotype" pitchFamily="18" charset="0"/>
        </a:defRPr>
      </a:lvl2pPr>
      <a:lvl3pPr algn="l" rtl="0" eaLnBrk="0" fontAlgn="base" hangingPunct="0">
        <a:spcBef>
          <a:spcPct val="0"/>
        </a:spcBef>
        <a:spcAft>
          <a:spcPct val="0"/>
        </a:spcAft>
        <a:defRPr sz="3200">
          <a:solidFill>
            <a:srgbClr val="8F23B3"/>
          </a:solidFill>
          <a:latin typeface="Palatino Linotype" pitchFamily="18" charset="0"/>
        </a:defRPr>
      </a:lvl3pPr>
      <a:lvl4pPr algn="l" rtl="0" eaLnBrk="0" fontAlgn="base" hangingPunct="0">
        <a:spcBef>
          <a:spcPct val="0"/>
        </a:spcBef>
        <a:spcAft>
          <a:spcPct val="0"/>
        </a:spcAft>
        <a:defRPr sz="3200">
          <a:solidFill>
            <a:srgbClr val="8F23B3"/>
          </a:solidFill>
          <a:latin typeface="Palatino Linotype" pitchFamily="18" charset="0"/>
        </a:defRPr>
      </a:lvl4pPr>
      <a:lvl5pPr algn="l" rtl="0" eaLnBrk="0" fontAlgn="base" hangingPunct="0">
        <a:spcBef>
          <a:spcPct val="0"/>
        </a:spcBef>
        <a:spcAft>
          <a:spcPct val="0"/>
        </a:spcAft>
        <a:defRPr sz="3200">
          <a:solidFill>
            <a:srgbClr val="8F23B3"/>
          </a:solidFill>
          <a:latin typeface="Palatino Linotype" pitchFamily="18" charset="0"/>
        </a:defRPr>
      </a:lvl5pPr>
      <a:lvl6pPr marL="457189" algn="l" rtl="0" fontAlgn="base">
        <a:spcBef>
          <a:spcPct val="0"/>
        </a:spcBef>
        <a:spcAft>
          <a:spcPct val="0"/>
        </a:spcAft>
        <a:defRPr sz="3200">
          <a:solidFill>
            <a:srgbClr val="8F23B3"/>
          </a:solidFill>
          <a:latin typeface="Palatino Linotype" pitchFamily="18" charset="0"/>
        </a:defRPr>
      </a:lvl6pPr>
      <a:lvl7pPr marL="914377" algn="l" rtl="0" fontAlgn="base">
        <a:spcBef>
          <a:spcPct val="0"/>
        </a:spcBef>
        <a:spcAft>
          <a:spcPct val="0"/>
        </a:spcAft>
        <a:defRPr sz="3200">
          <a:solidFill>
            <a:srgbClr val="8F23B3"/>
          </a:solidFill>
          <a:latin typeface="Palatino Linotype" pitchFamily="18" charset="0"/>
        </a:defRPr>
      </a:lvl7pPr>
      <a:lvl8pPr marL="1371566" algn="l" rtl="0" fontAlgn="base">
        <a:spcBef>
          <a:spcPct val="0"/>
        </a:spcBef>
        <a:spcAft>
          <a:spcPct val="0"/>
        </a:spcAft>
        <a:defRPr sz="3200">
          <a:solidFill>
            <a:srgbClr val="8F23B3"/>
          </a:solidFill>
          <a:latin typeface="Palatino Linotype" pitchFamily="18" charset="0"/>
        </a:defRPr>
      </a:lvl8pPr>
      <a:lvl9pPr marL="1828754" algn="l" rtl="0" fontAlgn="base">
        <a:spcBef>
          <a:spcPct val="0"/>
        </a:spcBef>
        <a:spcAft>
          <a:spcPct val="0"/>
        </a:spcAft>
        <a:defRPr sz="3200">
          <a:solidFill>
            <a:srgbClr val="8F23B3"/>
          </a:solidFill>
          <a:latin typeface="Palatino Linotype" pitchFamily="18" charset="0"/>
        </a:defRPr>
      </a:lvl9pPr>
    </p:titleStyle>
    <p:bodyStyle>
      <a:lvl1pPr marL="176209" indent="-176209" algn="l" rtl="0" eaLnBrk="0" fontAlgn="base" hangingPunct="0">
        <a:spcBef>
          <a:spcPct val="20000"/>
        </a:spcBef>
        <a:spcAft>
          <a:spcPct val="0"/>
        </a:spcAft>
        <a:buClr>
          <a:srgbClr val="8F23B3"/>
        </a:buClr>
        <a:buChar char="•"/>
        <a:defRPr sz="2400">
          <a:solidFill>
            <a:schemeClr val="tx1"/>
          </a:solidFill>
          <a:latin typeface="+mn-lt"/>
          <a:ea typeface="+mn-ea"/>
          <a:cs typeface="+mn-cs"/>
        </a:defRPr>
      </a:lvl1pPr>
      <a:lvl2pPr marL="536561" indent="-180970" algn="l" rtl="0" eaLnBrk="0" fontAlgn="base" hangingPunct="0">
        <a:spcBef>
          <a:spcPct val="20000"/>
        </a:spcBef>
        <a:spcAft>
          <a:spcPct val="0"/>
        </a:spcAft>
        <a:buClr>
          <a:srgbClr val="8F23B3"/>
        </a:buClr>
        <a:buChar char="•"/>
        <a:defRPr sz="2400">
          <a:solidFill>
            <a:schemeClr val="tx1"/>
          </a:solidFill>
          <a:latin typeface="+mn-lt"/>
        </a:defRPr>
      </a:lvl2pPr>
      <a:lvl3pPr marL="876278" indent="-160335" algn="l" rtl="0" eaLnBrk="0" fontAlgn="base" hangingPunct="0">
        <a:spcBef>
          <a:spcPct val="20000"/>
        </a:spcBef>
        <a:spcAft>
          <a:spcPct val="0"/>
        </a:spcAft>
        <a:buClr>
          <a:srgbClr val="8F23B3"/>
        </a:buClr>
        <a:buChar char="•"/>
        <a:defRPr sz="2000">
          <a:solidFill>
            <a:schemeClr val="tx1"/>
          </a:solidFill>
          <a:latin typeface="+mn-lt"/>
        </a:defRPr>
      </a:lvl3pPr>
      <a:lvl4pPr marL="1169959" indent="-114297" algn="l" rtl="0" eaLnBrk="0" fontAlgn="base" hangingPunct="0">
        <a:spcBef>
          <a:spcPct val="20000"/>
        </a:spcBef>
        <a:spcAft>
          <a:spcPct val="0"/>
        </a:spcAft>
        <a:buClr>
          <a:srgbClr val="8F23B3"/>
        </a:buClr>
        <a:buFont typeface="Arial" charset="0"/>
        <a:buChar char="­"/>
        <a:defRPr sz="2000">
          <a:solidFill>
            <a:schemeClr val="tx1"/>
          </a:solidFill>
          <a:latin typeface="+mn-lt"/>
        </a:defRPr>
      </a:lvl4pPr>
      <a:lvl5pPr marL="1520787" indent="-171446" algn="l" rtl="0" eaLnBrk="0" fontAlgn="base" hangingPunct="0">
        <a:spcBef>
          <a:spcPct val="20000"/>
        </a:spcBef>
        <a:spcAft>
          <a:spcPct val="0"/>
        </a:spcAft>
        <a:buClr>
          <a:srgbClr val="8F23B3"/>
        </a:buClr>
        <a:buFont typeface="Arial" charset="0"/>
        <a:buChar char="-"/>
        <a:defRPr>
          <a:solidFill>
            <a:schemeClr val="tx1"/>
          </a:solidFill>
          <a:latin typeface="+mn-lt"/>
        </a:defRPr>
      </a:lvl5pPr>
      <a:lvl6pPr marL="1977976" indent="-171446" algn="l" rtl="0" fontAlgn="base">
        <a:spcBef>
          <a:spcPct val="20000"/>
        </a:spcBef>
        <a:spcAft>
          <a:spcPct val="0"/>
        </a:spcAft>
        <a:buClr>
          <a:srgbClr val="8F23B3"/>
        </a:buClr>
        <a:buFont typeface="Arial" charset="0"/>
        <a:buChar char="-"/>
        <a:defRPr>
          <a:solidFill>
            <a:schemeClr val="tx1"/>
          </a:solidFill>
          <a:latin typeface="+mn-lt"/>
        </a:defRPr>
      </a:lvl6pPr>
      <a:lvl7pPr marL="2435164" indent="-171446" algn="l" rtl="0" fontAlgn="base">
        <a:spcBef>
          <a:spcPct val="20000"/>
        </a:spcBef>
        <a:spcAft>
          <a:spcPct val="0"/>
        </a:spcAft>
        <a:buClr>
          <a:srgbClr val="8F23B3"/>
        </a:buClr>
        <a:buFont typeface="Arial" charset="0"/>
        <a:buChar char="-"/>
        <a:defRPr>
          <a:solidFill>
            <a:schemeClr val="tx1"/>
          </a:solidFill>
          <a:latin typeface="+mn-lt"/>
        </a:defRPr>
      </a:lvl7pPr>
      <a:lvl8pPr marL="2892353" indent="-171446" algn="l" rtl="0" fontAlgn="base">
        <a:spcBef>
          <a:spcPct val="20000"/>
        </a:spcBef>
        <a:spcAft>
          <a:spcPct val="0"/>
        </a:spcAft>
        <a:buClr>
          <a:srgbClr val="8F23B3"/>
        </a:buClr>
        <a:buFont typeface="Arial" charset="0"/>
        <a:buChar char="-"/>
        <a:defRPr>
          <a:solidFill>
            <a:schemeClr val="tx1"/>
          </a:solidFill>
          <a:latin typeface="+mn-lt"/>
        </a:defRPr>
      </a:lvl8pPr>
      <a:lvl9pPr marL="3349542" indent="-171446" algn="l" rtl="0" fontAlgn="base">
        <a:spcBef>
          <a:spcPct val="20000"/>
        </a:spcBef>
        <a:spcAft>
          <a:spcPct val="0"/>
        </a:spcAft>
        <a:buClr>
          <a:srgbClr val="8F23B3"/>
        </a:buClr>
        <a:buFont typeface="Arial" charset="0"/>
        <a:buChar char="-"/>
        <a:defRPr>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iris-kidney.com/education/gfr.shtml" TargetMode="External"/><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ncbi.nlm.nih.gov/pubmed/25272985" TargetMode="External"/><Relationship Id="rId2" Type="http://schemas.openxmlformats.org/officeDocument/2006/relationships/hyperlink" Target="http://www.ncbi.nlm.nih.gov/pubmed/18371026" TargetMode="External"/><Relationship Id="rId1" Type="http://schemas.openxmlformats.org/officeDocument/2006/relationships/slideLayout" Target="../slideLayouts/slideLayout2.xml"/><Relationship Id="rId6" Type="http://schemas.openxmlformats.org/officeDocument/2006/relationships/hyperlink" Target="http://www.ncbi.nlm.nih.gov/pubmed/26079532" TargetMode="External"/><Relationship Id="rId5" Type="http://schemas.openxmlformats.org/officeDocument/2006/relationships/hyperlink" Target="http://www.ncbi.nlm.nih.gov/pubmed/25913398" TargetMode="External"/><Relationship Id="rId4" Type="http://schemas.openxmlformats.org/officeDocument/2006/relationships/hyperlink" Target="http://www.ncbi.nlm.nih.gov/pubmed/25458884"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ctrTitle"/>
          </p:nvPr>
        </p:nvSpPr>
        <p:spPr>
          <a:xfrm>
            <a:off x="468316" y="2159003"/>
            <a:ext cx="8351837" cy="2638425"/>
          </a:xfrm>
        </p:spPr>
        <p:txBody>
          <a:bodyPr/>
          <a:lstStyle/>
          <a:p>
            <a:pPr algn="ctr" eaLnBrk="1" hangingPunct="1"/>
            <a:r>
              <a:rPr lang="en-GB" sz="4000" dirty="0"/>
              <a:t>Use of iohexol clearance in dogs as a diagnostic test – does it help in early diagnosis of kidney </a:t>
            </a:r>
            <a:r>
              <a:rPr lang="en-GB" sz="4000" dirty="0" smtClean="0"/>
              <a:t>disease?</a:t>
            </a:r>
            <a:r>
              <a:rPr lang="en-GB" sz="4800" dirty="0"/>
              <a:t/>
            </a:r>
            <a:br>
              <a:rPr lang="en-GB" sz="4800" dirty="0"/>
            </a:br>
            <a:r>
              <a:rPr lang="en-GB" sz="4000" dirty="0"/>
              <a:t/>
            </a:r>
            <a:br>
              <a:rPr lang="en-GB" sz="4000" dirty="0"/>
            </a:br>
            <a:endParaRPr lang="en-GB" sz="4000" dirty="0"/>
          </a:p>
        </p:txBody>
      </p:sp>
      <p:sp>
        <p:nvSpPr>
          <p:cNvPr id="73730" name="Text Box 4"/>
          <p:cNvSpPr txBox="1">
            <a:spLocks noChangeArrowheads="1"/>
          </p:cNvSpPr>
          <p:nvPr/>
        </p:nvSpPr>
        <p:spPr bwMode="auto">
          <a:xfrm>
            <a:off x="827586" y="5013177"/>
            <a:ext cx="7345363" cy="1200329"/>
          </a:xfrm>
          <a:prstGeom prst="rect">
            <a:avLst/>
          </a:prstGeom>
          <a:noFill/>
          <a:ln w="9525">
            <a:noFill/>
            <a:miter lim="800000"/>
            <a:headEnd/>
            <a:tailEnd/>
          </a:ln>
        </p:spPr>
        <p:txBody>
          <a:bodyPr>
            <a:spAutoFit/>
          </a:bodyPr>
          <a:lstStyle/>
          <a:p>
            <a:pPr>
              <a:spcBef>
                <a:spcPct val="50000"/>
              </a:spcBef>
            </a:pPr>
            <a:r>
              <a:rPr lang="en-GB" dirty="0">
                <a:solidFill>
                  <a:schemeClr val="bg1"/>
                </a:solidFill>
              </a:rPr>
              <a:t>Dr. L. PELLIGAND, lpelligand@rvc.ac.uk</a:t>
            </a:r>
          </a:p>
          <a:p>
            <a:pPr>
              <a:spcBef>
                <a:spcPct val="50000"/>
              </a:spcBef>
            </a:pPr>
            <a:r>
              <a:rPr lang="en-GB" dirty="0">
                <a:solidFill>
                  <a:schemeClr val="bg1"/>
                </a:solidFill>
              </a:rPr>
              <a:t>DMV, Cert. VA, Dipl. </a:t>
            </a:r>
            <a:r>
              <a:rPr lang="en-GB" dirty="0" smtClean="0">
                <a:solidFill>
                  <a:schemeClr val="bg1"/>
                </a:solidFill>
              </a:rPr>
              <a:t>ECVAA Dipl. ECVPT, </a:t>
            </a:r>
            <a:r>
              <a:rPr lang="en-GB" dirty="0">
                <a:solidFill>
                  <a:schemeClr val="bg1"/>
                </a:solidFill>
              </a:rPr>
              <a:t>PhD, MRCVS</a:t>
            </a:r>
          </a:p>
          <a:p>
            <a:pPr>
              <a:spcBef>
                <a:spcPct val="50000"/>
              </a:spcBef>
            </a:pPr>
            <a:r>
              <a:rPr lang="en-GB" i="1" dirty="0" smtClean="0">
                <a:solidFill>
                  <a:schemeClr val="bg1"/>
                </a:solidFill>
              </a:rPr>
              <a:t>Senior Lecturer in Veterinary Pharmacology and Anaesthesia</a:t>
            </a:r>
            <a:endParaRPr lang="en-GB" i="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384" y="260648"/>
            <a:ext cx="8172448" cy="1079500"/>
          </a:xfrm>
        </p:spPr>
        <p:txBody>
          <a:bodyPr/>
          <a:lstStyle/>
          <a:p>
            <a:r>
              <a:rPr lang="en-GB" dirty="0" smtClean="0"/>
              <a:t>Correction for limited sampling: 3 samples</a:t>
            </a:r>
            <a:endParaRPr lang="en-GB" dirty="0"/>
          </a:p>
        </p:txBody>
      </p:sp>
      <p:grpSp>
        <p:nvGrpSpPr>
          <p:cNvPr id="10" name="Group 9"/>
          <p:cNvGrpSpPr/>
          <p:nvPr/>
        </p:nvGrpSpPr>
        <p:grpSpPr>
          <a:xfrm>
            <a:off x="755576" y="1052736"/>
            <a:ext cx="8232304" cy="3888432"/>
            <a:chOff x="440209" y="1556792"/>
            <a:chExt cx="8232304" cy="3888432"/>
          </a:xfrm>
        </p:grpSpPr>
        <p:pic>
          <p:nvPicPr>
            <p:cNvPr id="4" name="Picture 3"/>
            <p:cNvPicPr>
              <a:picLocks noChangeAspect="1"/>
            </p:cNvPicPr>
            <p:nvPr/>
          </p:nvPicPr>
          <p:blipFill>
            <a:blip r:embed="rId2"/>
            <a:stretch>
              <a:fillRect/>
            </a:stretch>
          </p:blipFill>
          <p:spPr>
            <a:xfrm>
              <a:off x="440209" y="1556792"/>
              <a:ext cx="8232304" cy="3888432"/>
            </a:xfrm>
            <a:prstGeom prst="rect">
              <a:avLst/>
            </a:prstGeom>
            <a:ln>
              <a:solidFill>
                <a:schemeClr val="accent1"/>
              </a:solidFill>
            </a:ln>
          </p:spPr>
        </p:pic>
        <p:sp>
          <p:nvSpPr>
            <p:cNvPr id="6" name="Freeform 5"/>
            <p:cNvSpPr/>
            <p:nvPr/>
          </p:nvSpPr>
          <p:spPr bwMode="auto">
            <a:xfrm>
              <a:off x="944880" y="2275840"/>
              <a:ext cx="6797040" cy="2651760"/>
            </a:xfrm>
            <a:custGeom>
              <a:avLst/>
              <a:gdLst>
                <a:gd name="connsiteX0" fmla="*/ 0 w 6797040"/>
                <a:gd name="connsiteY0" fmla="*/ 0 h 2651760"/>
                <a:gd name="connsiteX1" fmla="*/ 172720 w 6797040"/>
                <a:gd name="connsiteY1" fmla="*/ 406400 h 2651760"/>
                <a:gd name="connsiteX2" fmla="*/ 558800 w 6797040"/>
                <a:gd name="connsiteY2" fmla="*/ 629920 h 2651760"/>
                <a:gd name="connsiteX3" fmla="*/ 1534160 w 6797040"/>
                <a:gd name="connsiteY3" fmla="*/ 1005840 h 2651760"/>
                <a:gd name="connsiteX4" fmla="*/ 3484880 w 6797040"/>
                <a:gd name="connsiteY4" fmla="*/ 1666240 h 2651760"/>
                <a:gd name="connsiteX5" fmla="*/ 6797040 w 6797040"/>
                <a:gd name="connsiteY5" fmla="*/ 265176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7040" h="2651760">
                  <a:moveTo>
                    <a:pt x="0" y="0"/>
                  </a:moveTo>
                  <a:cubicBezTo>
                    <a:pt x="39793" y="150706"/>
                    <a:pt x="79587" y="301413"/>
                    <a:pt x="172720" y="406400"/>
                  </a:cubicBezTo>
                  <a:cubicBezTo>
                    <a:pt x="265853" y="511387"/>
                    <a:pt x="331893" y="530013"/>
                    <a:pt x="558800" y="629920"/>
                  </a:cubicBezTo>
                  <a:cubicBezTo>
                    <a:pt x="785707" y="729827"/>
                    <a:pt x="1046480" y="833120"/>
                    <a:pt x="1534160" y="1005840"/>
                  </a:cubicBezTo>
                  <a:cubicBezTo>
                    <a:pt x="2021840" y="1178560"/>
                    <a:pt x="2607733" y="1391920"/>
                    <a:pt x="3484880" y="1666240"/>
                  </a:cubicBezTo>
                  <a:cubicBezTo>
                    <a:pt x="4362027" y="1940560"/>
                    <a:pt x="5579533" y="2296160"/>
                    <a:pt x="6797040" y="2651760"/>
                  </a:cubicBezTo>
                </a:path>
              </a:pathLst>
            </a:custGeom>
            <a:noFill/>
            <a:ln w="12700" cap="flat" cmpd="sng" algn="ctr">
              <a:solidFill>
                <a:schemeClr val="tx1"/>
              </a:solidFill>
              <a:prstDash val="sysDash"/>
              <a:round/>
              <a:headEnd type="none" w="med" len="med"/>
              <a:tailEnd type="none" w="med" len="med"/>
            </a:ln>
            <a:effectLst/>
          </p:spPr>
          <p:txBody>
            <a:bodyPr rtlCol="0" anchor="ctr"/>
            <a:lstStyle/>
            <a:p>
              <a:pPr algn="ctr"/>
              <a:endParaRPr lang="en-GB" dirty="0"/>
            </a:p>
          </p:txBody>
        </p:sp>
      </p:grpSp>
      <p:sp>
        <p:nvSpPr>
          <p:cNvPr id="9" name="TextBox 8"/>
          <p:cNvSpPr txBox="1"/>
          <p:nvPr/>
        </p:nvSpPr>
        <p:spPr>
          <a:xfrm>
            <a:off x="1043611" y="5129900"/>
            <a:ext cx="7628905" cy="1323439"/>
          </a:xfrm>
          <a:prstGeom prst="rect">
            <a:avLst/>
          </a:prstGeom>
          <a:noFill/>
        </p:spPr>
        <p:txBody>
          <a:bodyPr wrap="square" rtlCol="0">
            <a:spAutoFit/>
          </a:bodyPr>
          <a:lstStyle/>
          <a:p>
            <a:r>
              <a:rPr lang="en-GB" sz="2000" dirty="0"/>
              <a:t>Correction formula to extrapolate area above the blue line</a:t>
            </a:r>
          </a:p>
          <a:p>
            <a:pPr marL="342891" indent="-342891">
              <a:buFontTx/>
              <a:buChar char="-"/>
            </a:pPr>
            <a:r>
              <a:rPr lang="en-GB" sz="2000" dirty="0"/>
              <a:t>Humans 	(</a:t>
            </a:r>
            <a:r>
              <a:rPr lang="en-GB" sz="2000" dirty="0" smtClean="0"/>
              <a:t>Brochner-Mortensen </a:t>
            </a:r>
            <a:r>
              <a:rPr lang="en-GB" sz="2000" dirty="0"/>
              <a:t>formula)</a:t>
            </a:r>
          </a:p>
          <a:p>
            <a:pPr marL="342891" indent="-342891">
              <a:buFontTx/>
              <a:buChar char="-"/>
            </a:pPr>
            <a:r>
              <a:rPr lang="en-GB" sz="2000" dirty="0"/>
              <a:t>Dogs 	(</a:t>
            </a:r>
            <a:r>
              <a:rPr lang="en-GB" sz="2000" dirty="0" smtClean="0"/>
              <a:t>Bexfield/Heiene </a:t>
            </a:r>
            <a:r>
              <a:rPr lang="en-GB" sz="2000" dirty="0"/>
              <a:t>formula, JVIM, 2008)</a:t>
            </a:r>
          </a:p>
          <a:p>
            <a:pPr marL="342891" indent="-342891">
              <a:buFontTx/>
              <a:buChar char="-"/>
            </a:pPr>
            <a:r>
              <a:rPr lang="en-GB" sz="2000" dirty="0"/>
              <a:t>Cats 	(Finch formula, AJVR, 2011)</a:t>
            </a:r>
          </a:p>
        </p:txBody>
      </p:sp>
      <mc:AlternateContent xmlns:mc="http://schemas.openxmlformats.org/markup-compatibility/2006" xmlns:a14="http://schemas.microsoft.com/office/drawing/2010/main">
        <mc:Choice Requires="a14">
          <p:sp>
            <p:nvSpPr>
              <p:cNvPr id="3" name="Rectangle 2"/>
              <p:cNvSpPr/>
              <p:nvPr/>
            </p:nvSpPr>
            <p:spPr>
              <a:xfrm>
                <a:off x="2915816" y="1528880"/>
                <a:ext cx="5738807" cy="122309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3600" i="1" smtClean="0">
                              <a:latin typeface="Cambria Math" panose="02040503050406030204" pitchFamily="18" charset="0"/>
                            </a:rPr>
                          </m:ctrlPr>
                        </m:sSubPr>
                        <m:e>
                          <m:r>
                            <m:rPr>
                              <m:sty m:val="p"/>
                            </m:rPr>
                            <a:rPr lang="en-GB" sz="3600" b="0" i="0" smtClean="0">
                              <a:latin typeface="Cambria Math" panose="02040503050406030204" pitchFamily="18" charset="0"/>
                            </a:rPr>
                            <m:t>Clearance</m:t>
                          </m:r>
                        </m:e>
                        <m:sub>
                          <m:r>
                            <m:rPr>
                              <m:sty m:val="p"/>
                            </m:rPr>
                            <a:rPr lang="en-GB" sz="3600" b="0" i="0" smtClean="0">
                              <a:latin typeface="Cambria Math" panose="02040503050406030204" pitchFamily="18" charset="0"/>
                            </a:rPr>
                            <m:t>pl</m:t>
                          </m:r>
                        </m:sub>
                      </m:sSub>
                      <m:r>
                        <a:rPr lang="en-GB" sz="3600" b="0" i="0" smtClean="0">
                          <a:latin typeface="Cambria Math" panose="02040503050406030204" pitchFamily="18" charset="0"/>
                        </a:rPr>
                        <m:t>= </m:t>
                      </m:r>
                      <m:f>
                        <m:fPr>
                          <m:ctrlPr>
                            <a:rPr lang="en-GB" sz="3600" b="0" i="1" smtClean="0">
                              <a:latin typeface="Cambria Math" panose="02040503050406030204" pitchFamily="18" charset="0"/>
                            </a:rPr>
                          </m:ctrlPr>
                        </m:fPr>
                        <m:num>
                          <m:r>
                            <m:rPr>
                              <m:sty m:val="p"/>
                            </m:rPr>
                            <a:rPr lang="en-GB" sz="3600" b="0" i="0" smtClean="0">
                              <a:latin typeface="Cambria Math" panose="02040503050406030204" pitchFamily="18" charset="0"/>
                            </a:rPr>
                            <m:t>Dose</m:t>
                          </m:r>
                        </m:num>
                        <m:den>
                          <m:sSub>
                            <m:sSubPr>
                              <m:ctrlPr>
                                <a:rPr lang="en-GB" sz="3600" b="0" i="1" smtClean="0">
                                  <a:latin typeface="Cambria Math" panose="02040503050406030204" pitchFamily="18" charset="0"/>
                                </a:rPr>
                              </m:ctrlPr>
                            </m:sSubPr>
                            <m:e>
                              <m:r>
                                <m:rPr>
                                  <m:sty m:val="p"/>
                                </m:rPr>
                                <a:rPr lang="en-GB" sz="3600" b="0" i="0" smtClean="0">
                                  <a:latin typeface="Cambria Math" panose="02040503050406030204" pitchFamily="18" charset="0"/>
                                </a:rPr>
                                <m:t>AUC</m:t>
                              </m:r>
                            </m:e>
                            <m:sub>
                              <m:r>
                                <m:rPr>
                                  <m:sty m:val="p"/>
                                </m:rPr>
                                <a:rPr lang="en-GB" sz="3600" b="0" i="0" smtClean="0">
                                  <a:latin typeface="Cambria Math" panose="02040503050406030204" pitchFamily="18" charset="0"/>
                                </a:rPr>
                                <m:t>corrected</m:t>
                              </m:r>
                            </m:sub>
                          </m:sSub>
                        </m:den>
                      </m:f>
                    </m:oMath>
                  </m:oMathPara>
                </a14:m>
                <a:endParaRPr lang="en-GB" sz="2800" baseline="-25000" dirty="0"/>
              </a:p>
            </p:txBody>
          </p:sp>
        </mc:Choice>
        <mc:Fallback xmlns="">
          <p:sp>
            <p:nvSpPr>
              <p:cNvPr id="3" name="Rectangle 2"/>
              <p:cNvSpPr>
                <a:spLocks noRot="1" noChangeAspect="1" noMove="1" noResize="1" noEditPoints="1" noAdjustHandles="1" noChangeArrowheads="1" noChangeShapeType="1" noTextEdit="1"/>
              </p:cNvSpPr>
              <p:nvPr/>
            </p:nvSpPr>
            <p:spPr>
              <a:xfrm>
                <a:off x="2915816" y="1528880"/>
                <a:ext cx="5738807" cy="1223092"/>
              </a:xfrm>
              <a:prstGeom prst="rect">
                <a:avLst/>
              </a:prstGeom>
              <a:blipFill rotWithShape="0">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974142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3" y="260649"/>
            <a:ext cx="3456435" cy="1079500"/>
          </a:xfrm>
        </p:spPr>
        <p:txBody>
          <a:bodyPr/>
          <a:lstStyle/>
          <a:p>
            <a:r>
              <a:rPr lang="en-GB" dirty="0" smtClean="0"/>
              <a:t>Iohexol clearance test in the UK</a:t>
            </a:r>
            <a:endParaRPr lang="en-GB" dirty="0"/>
          </a:p>
        </p:txBody>
      </p:sp>
      <p:sp>
        <p:nvSpPr>
          <p:cNvPr id="3" name="Content Placeholder 2"/>
          <p:cNvSpPr>
            <a:spLocks noGrp="1"/>
          </p:cNvSpPr>
          <p:nvPr>
            <p:ph idx="1"/>
          </p:nvPr>
        </p:nvSpPr>
        <p:spPr>
          <a:xfrm>
            <a:off x="467545" y="1546228"/>
            <a:ext cx="3456383" cy="4462463"/>
          </a:xfrm>
        </p:spPr>
        <p:txBody>
          <a:bodyPr/>
          <a:lstStyle/>
          <a:p>
            <a:r>
              <a:rPr lang="en-GB" dirty="0" smtClean="0"/>
              <a:t>Previously only</a:t>
            </a:r>
          </a:p>
          <a:p>
            <a:pPr marL="0" indent="0">
              <a:buNone/>
            </a:pPr>
            <a:r>
              <a:rPr lang="en-GB" dirty="0"/>
              <a:t>r</a:t>
            </a:r>
            <a:r>
              <a:rPr lang="en-GB" dirty="0" smtClean="0"/>
              <a:t>un by Michigan </a:t>
            </a:r>
          </a:p>
          <a:p>
            <a:pPr marL="0" indent="0">
              <a:buNone/>
            </a:pPr>
            <a:r>
              <a:rPr lang="en-GB" dirty="0" smtClean="0"/>
              <a:t>State University</a:t>
            </a:r>
          </a:p>
          <a:p>
            <a:pPr marL="0" indent="0">
              <a:buNone/>
            </a:pPr>
            <a:endParaRPr lang="en-GB" dirty="0" smtClean="0"/>
          </a:p>
          <a:p>
            <a:r>
              <a:rPr lang="en-GB" dirty="0" smtClean="0"/>
              <a:t>UK test since 2013</a:t>
            </a:r>
          </a:p>
          <a:p>
            <a:pPr marL="0" lvl="1" indent="0">
              <a:buNone/>
            </a:pPr>
            <a:r>
              <a:rPr lang="en-GB" dirty="0"/>
              <a:t> </a:t>
            </a:r>
            <a:r>
              <a:rPr lang="en-GB" dirty="0" smtClean="0"/>
              <a:t> </a:t>
            </a:r>
          </a:p>
          <a:p>
            <a:r>
              <a:rPr lang="en-GB" dirty="0" smtClean="0"/>
              <a:t>Turnaround time 4 days from receipt</a:t>
            </a: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4067944" y="59077"/>
            <a:ext cx="5004048" cy="6765292"/>
          </a:xfrm>
          <a:prstGeom prst="rect">
            <a:avLst/>
          </a:prstGeom>
          <a:ln>
            <a:solidFill>
              <a:schemeClr val="accent1"/>
            </a:solidFill>
          </a:ln>
        </p:spPr>
      </p:pic>
    </p:spTree>
    <p:extLst>
      <p:ext uri="{BB962C8B-B14F-4D97-AF65-F5344CB8AC3E}">
        <p14:creationId xmlns:p14="http://schemas.microsoft.com/office/powerpoint/2010/main" val="3387149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carry the test out?</a:t>
            </a:r>
            <a:endParaRPr lang="en-GB" dirty="0"/>
          </a:p>
        </p:txBody>
      </p:sp>
      <p:sp>
        <p:nvSpPr>
          <p:cNvPr id="3" name="Content Placeholder 2"/>
          <p:cNvSpPr>
            <a:spLocks noGrp="1"/>
          </p:cNvSpPr>
          <p:nvPr>
            <p:ph idx="1"/>
          </p:nvPr>
        </p:nvSpPr>
        <p:spPr>
          <a:xfrm>
            <a:off x="971553" y="1124747"/>
            <a:ext cx="7700963" cy="4462463"/>
          </a:xfrm>
        </p:spPr>
        <p:txBody>
          <a:bodyPr/>
          <a:lstStyle/>
          <a:p>
            <a:r>
              <a:rPr lang="en-GB" sz="2000" dirty="0"/>
              <a:t>Patients should be well hydrated and food withheld for 12 hours prior to study</a:t>
            </a:r>
          </a:p>
          <a:p>
            <a:pPr marL="0" indent="0">
              <a:buNone/>
            </a:pPr>
            <a:r>
              <a:rPr lang="en-GB" sz="2000" dirty="0"/>
              <a:t>	 </a:t>
            </a:r>
          </a:p>
          <a:p>
            <a:pPr lvl="0"/>
            <a:r>
              <a:rPr lang="en-GB" sz="2000" dirty="0"/>
              <a:t>Accurately administer a single dose of Iohexol (</a:t>
            </a:r>
            <a:r>
              <a:rPr lang="en-GB" sz="2000" b="1" dirty="0"/>
              <a:t>Omnipaque™ 300) </a:t>
            </a:r>
            <a:r>
              <a:rPr lang="en-GB" sz="2000" dirty="0"/>
              <a:t>at 300mg iodine/kg (I.V.) through an intravenous catheter and then flush well with saline.  </a:t>
            </a:r>
          </a:p>
          <a:p>
            <a:pPr lvl="0"/>
            <a:endParaRPr lang="en-GB" sz="2000" dirty="0"/>
          </a:p>
          <a:p>
            <a:pPr lvl="0"/>
            <a:r>
              <a:rPr lang="en-GB" sz="2000" dirty="0"/>
              <a:t>Take blood at 2 hr, 3 hr and 4 hr after administration (record exact time). </a:t>
            </a:r>
          </a:p>
          <a:p>
            <a:pPr marL="0" indent="0">
              <a:buNone/>
            </a:pPr>
            <a:r>
              <a:rPr lang="en-GB" sz="2000" dirty="0"/>
              <a:t> </a:t>
            </a:r>
          </a:p>
          <a:p>
            <a:r>
              <a:rPr lang="en-GB" sz="2000" dirty="0"/>
              <a:t>Using serum gel tubes, centrifuge the sample after clotting and transfer each serum (&lt;200 µL for cats and &lt;1000 µL for dogs) </a:t>
            </a:r>
          </a:p>
          <a:p>
            <a:pPr marL="0" indent="0">
              <a:buNone/>
            </a:pPr>
            <a:endParaRPr lang="en-GB" sz="2000" dirty="0"/>
          </a:p>
          <a:p>
            <a:r>
              <a:rPr lang="en-GB" sz="2000" dirty="0"/>
              <a:t>Ship at room temperature for next day </a:t>
            </a:r>
            <a:r>
              <a:rPr lang="en-GB" sz="2000" dirty="0" smtClean="0"/>
              <a:t>delivery</a:t>
            </a:r>
            <a:r>
              <a:rPr lang="en-GB" sz="2000" dirty="0"/>
              <a:t> </a:t>
            </a:r>
            <a:r>
              <a:rPr lang="en-GB" sz="2000" dirty="0" smtClean="0"/>
              <a:t>(stability demonstrated)</a:t>
            </a:r>
            <a:r>
              <a:rPr lang="en-GB" sz="1800" dirty="0"/>
              <a:t> </a:t>
            </a:r>
          </a:p>
        </p:txBody>
      </p:sp>
    </p:spTree>
    <p:extLst>
      <p:ext uri="{BB962C8B-B14F-4D97-AF65-F5344CB8AC3E}">
        <p14:creationId xmlns:p14="http://schemas.microsoft.com/office/powerpoint/2010/main" val="230693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5244"/>
            <a:ext cx="7700963" cy="1079500"/>
          </a:xfrm>
        </p:spPr>
        <p:txBody>
          <a:bodyPr/>
          <a:lstStyle/>
          <a:p>
            <a:r>
              <a:rPr lang="en-GB" dirty="0" smtClean="0"/>
              <a:t>Few words on the iohexol measurement method:</a:t>
            </a:r>
            <a:endParaRPr lang="en-GB" dirty="0"/>
          </a:p>
        </p:txBody>
      </p:sp>
      <p:sp>
        <p:nvSpPr>
          <p:cNvPr id="3" name="Content Placeholder 2"/>
          <p:cNvSpPr>
            <a:spLocks noGrp="1"/>
          </p:cNvSpPr>
          <p:nvPr>
            <p:ph idx="1"/>
          </p:nvPr>
        </p:nvSpPr>
        <p:spPr>
          <a:xfrm>
            <a:off x="683568" y="1124744"/>
            <a:ext cx="7700963" cy="4462463"/>
          </a:xfrm>
        </p:spPr>
        <p:txBody>
          <a:bodyPr/>
          <a:lstStyle/>
          <a:p>
            <a:r>
              <a:rPr lang="en-GB" sz="2200" dirty="0"/>
              <a:t>Concept development partnership </a:t>
            </a:r>
            <a:r>
              <a:rPr lang="en-GB" sz="2200" dirty="0" smtClean="0"/>
              <a:t>between deltaDot (LBIC) and RVC </a:t>
            </a:r>
          </a:p>
          <a:p>
            <a:r>
              <a:rPr lang="en-GB" sz="2200" dirty="0"/>
              <a:t>H</a:t>
            </a:r>
            <a:r>
              <a:rPr lang="en-GB" sz="2200" dirty="0" smtClean="0"/>
              <a:t>igh performance capillary electrophoresis</a:t>
            </a:r>
          </a:p>
          <a:p>
            <a:r>
              <a:rPr lang="en-GB" sz="2200" dirty="0" smtClean="0"/>
              <a:t>Daily performance of 7 points calibration curve</a:t>
            </a:r>
          </a:p>
          <a:p>
            <a:r>
              <a:rPr lang="en-GB" sz="2200" dirty="0" smtClean="0"/>
              <a:t>Inclusion of Quality Control samples</a:t>
            </a:r>
          </a:p>
          <a:p>
            <a:r>
              <a:rPr lang="en-GB" sz="2200" dirty="0" smtClean="0"/>
              <a:t>Good agreement with HPLC-UV (Epsom-St Helier) and LC-MS (Michigan State)</a:t>
            </a:r>
          </a:p>
          <a:p>
            <a:r>
              <a:rPr lang="en-GB" sz="2200" dirty="0" smtClean="0"/>
              <a:t>Corrected GFR interpreted by specialist panel in the light of previous history and laboratory results</a:t>
            </a:r>
          </a:p>
          <a:p>
            <a:endParaRPr lang="en-GB" dirty="0" smtClean="0"/>
          </a:p>
          <a:p>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5284" y="5013176"/>
            <a:ext cx="3700932" cy="1820673"/>
          </a:xfrm>
          <a:prstGeom prst="rect">
            <a:avLst/>
          </a:prstGeom>
        </p:spPr>
      </p:pic>
    </p:spTree>
    <p:extLst>
      <p:ext uri="{BB962C8B-B14F-4D97-AF65-F5344CB8AC3E}">
        <p14:creationId xmlns:p14="http://schemas.microsoft.com/office/powerpoint/2010/main" val="1530435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1"/>
            <a:ext cx="3456384" cy="1079500"/>
          </a:xfrm>
        </p:spPr>
        <p:txBody>
          <a:bodyPr/>
          <a:lstStyle/>
          <a:p>
            <a:r>
              <a:rPr lang="en-GB" dirty="0" smtClean="0"/>
              <a:t>Medical and </a:t>
            </a:r>
            <a:br>
              <a:rPr lang="en-GB" dirty="0" smtClean="0"/>
            </a:br>
            <a:r>
              <a:rPr lang="en-GB" dirty="0" smtClean="0"/>
              <a:t>laboratory history</a:t>
            </a:r>
            <a:endParaRPr lang="en-GB" dirty="0"/>
          </a:p>
        </p:txBody>
      </p:sp>
      <p:sp>
        <p:nvSpPr>
          <p:cNvPr id="3" name="Content Placeholder 2"/>
          <p:cNvSpPr>
            <a:spLocks noGrp="1"/>
          </p:cNvSpPr>
          <p:nvPr>
            <p:ph idx="1"/>
          </p:nvPr>
        </p:nvSpPr>
        <p:spPr>
          <a:xfrm>
            <a:off x="755579" y="1546228"/>
            <a:ext cx="3024337" cy="4462463"/>
          </a:xfrm>
        </p:spPr>
        <p:txBody>
          <a:bodyPr/>
          <a:lstStyle/>
          <a:p>
            <a:r>
              <a:rPr lang="en-GB" dirty="0" smtClean="0"/>
              <a:t>To allow more accurate interpretation</a:t>
            </a:r>
          </a:p>
          <a:p>
            <a:endParaRPr lang="en-GB" dirty="0"/>
          </a:p>
          <a:p>
            <a:r>
              <a:rPr lang="en-GB" dirty="0" smtClean="0"/>
              <a:t>GFR calculated with PK software</a:t>
            </a:r>
          </a:p>
          <a:p>
            <a:endParaRPr lang="en-GB" dirty="0"/>
          </a:p>
          <a:p>
            <a:r>
              <a:rPr lang="en-GB" dirty="0" smtClean="0"/>
              <a:t>Full interpretation after consultation with internal medicine colleague</a:t>
            </a:r>
            <a:endParaRPr lang="en-GB" dirty="0"/>
          </a:p>
        </p:txBody>
      </p:sp>
      <p:pic>
        <p:nvPicPr>
          <p:cNvPr id="4" name="Picture 3"/>
          <p:cNvPicPr>
            <a:picLocks noChangeAspect="1"/>
          </p:cNvPicPr>
          <p:nvPr/>
        </p:nvPicPr>
        <p:blipFill>
          <a:blip r:embed="rId2"/>
          <a:stretch>
            <a:fillRect/>
          </a:stretch>
        </p:blipFill>
        <p:spPr>
          <a:xfrm>
            <a:off x="3995936" y="0"/>
            <a:ext cx="5075740" cy="6858000"/>
          </a:xfrm>
          <a:prstGeom prst="rect">
            <a:avLst/>
          </a:prstGeom>
          <a:ln>
            <a:solidFill>
              <a:schemeClr val="accent1"/>
            </a:solidFill>
          </a:ln>
        </p:spPr>
      </p:pic>
    </p:spTree>
    <p:extLst>
      <p:ext uri="{BB962C8B-B14F-4D97-AF65-F5344CB8AC3E}">
        <p14:creationId xmlns:p14="http://schemas.microsoft.com/office/powerpoint/2010/main" val="3551687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7" y="287339"/>
            <a:ext cx="8204969" cy="1079500"/>
          </a:xfrm>
        </p:spPr>
        <p:txBody>
          <a:bodyPr/>
          <a:lstStyle/>
          <a:p>
            <a:r>
              <a:rPr lang="en-GB" dirty="0" smtClean="0"/>
              <a:t>Reference range in Europe for dogs (Bexfield et al. 2008)</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7344953"/>
              </p:ext>
            </p:extLst>
          </p:nvPr>
        </p:nvGraphicFramePr>
        <p:xfrm>
          <a:off x="971603" y="1596636"/>
          <a:ext cx="7700965" cy="1328311"/>
        </p:xfrm>
        <a:graphic>
          <a:graphicData uri="http://schemas.openxmlformats.org/drawingml/2006/table">
            <a:tbl>
              <a:tblPr firstRow="1" bandRow="1">
                <a:tableStyleId>{21E4AEA4-8DFA-4A89-87EB-49C32662AFE0}</a:tableStyleId>
              </a:tblPr>
              <a:tblGrid>
                <a:gridCol w="1540193">
                  <a:extLst>
                    <a:ext uri="{9D8B030D-6E8A-4147-A177-3AD203B41FA5}">
                      <a16:colId xmlns:a16="http://schemas.microsoft.com/office/drawing/2014/main" val="20000"/>
                    </a:ext>
                  </a:extLst>
                </a:gridCol>
                <a:gridCol w="1540193">
                  <a:extLst>
                    <a:ext uri="{9D8B030D-6E8A-4147-A177-3AD203B41FA5}">
                      <a16:colId xmlns:a16="http://schemas.microsoft.com/office/drawing/2014/main" val="20001"/>
                    </a:ext>
                  </a:extLst>
                </a:gridCol>
                <a:gridCol w="1540193">
                  <a:extLst>
                    <a:ext uri="{9D8B030D-6E8A-4147-A177-3AD203B41FA5}">
                      <a16:colId xmlns:a16="http://schemas.microsoft.com/office/drawing/2014/main" val="20002"/>
                    </a:ext>
                  </a:extLst>
                </a:gridCol>
                <a:gridCol w="1540193">
                  <a:extLst>
                    <a:ext uri="{9D8B030D-6E8A-4147-A177-3AD203B41FA5}">
                      <a16:colId xmlns:a16="http://schemas.microsoft.com/office/drawing/2014/main" val="20003"/>
                    </a:ext>
                  </a:extLst>
                </a:gridCol>
                <a:gridCol w="1540193">
                  <a:extLst>
                    <a:ext uri="{9D8B030D-6E8A-4147-A177-3AD203B41FA5}">
                      <a16:colId xmlns:a16="http://schemas.microsoft.com/office/drawing/2014/main" val="20004"/>
                    </a:ext>
                  </a:extLst>
                </a:gridCol>
              </a:tblGrid>
              <a:tr h="586631">
                <a:tc>
                  <a:txBody>
                    <a:bodyPr/>
                    <a:lstStyle/>
                    <a:p>
                      <a:pPr algn="ctr" fontAlgn="b"/>
                      <a:r>
                        <a:rPr lang="en-GB" sz="1600" b="1" i="0" u="none" strike="noStrike" dirty="0">
                          <a:solidFill>
                            <a:schemeClr val="bg1"/>
                          </a:solidFill>
                          <a:effectLst/>
                          <a:latin typeface="+mn-lt"/>
                          <a:cs typeface="Times New Roman" panose="02020603050405020304" pitchFamily="18" charset="0"/>
                        </a:rPr>
                        <a:t>Weight in kg</a:t>
                      </a:r>
                    </a:p>
                  </a:txBody>
                  <a:tcPr marL="0" marR="0" marT="0" marB="0" anchor="ctr"/>
                </a:tc>
                <a:tc>
                  <a:txBody>
                    <a:bodyPr/>
                    <a:lstStyle/>
                    <a:p>
                      <a:pPr algn="ctr" fontAlgn="b"/>
                      <a:r>
                        <a:rPr lang="en-GB" sz="1600" b="1" i="0" u="none" strike="noStrike" dirty="0">
                          <a:solidFill>
                            <a:schemeClr val="bg1"/>
                          </a:solidFill>
                          <a:effectLst/>
                          <a:latin typeface="+mn-lt"/>
                          <a:cs typeface="Times New Roman" panose="02020603050405020304" pitchFamily="18" charset="0"/>
                        </a:rPr>
                        <a:t>1.8-12.5</a:t>
                      </a:r>
                    </a:p>
                  </a:txBody>
                  <a:tcPr marL="0" marR="0" marT="0" marB="0" anchor="ctr"/>
                </a:tc>
                <a:tc>
                  <a:txBody>
                    <a:bodyPr/>
                    <a:lstStyle/>
                    <a:p>
                      <a:pPr algn="ctr" fontAlgn="b"/>
                      <a:r>
                        <a:rPr lang="en-GB" sz="1600" b="1" i="0" u="none" strike="noStrike" dirty="0">
                          <a:solidFill>
                            <a:schemeClr val="bg1"/>
                          </a:solidFill>
                          <a:effectLst/>
                          <a:latin typeface="+mn-lt"/>
                          <a:cs typeface="Times New Roman" panose="02020603050405020304" pitchFamily="18" charset="0"/>
                        </a:rPr>
                        <a:t>13.2-25.5</a:t>
                      </a:r>
                    </a:p>
                  </a:txBody>
                  <a:tcPr marL="0" marR="0" marT="0" marB="0" anchor="ctr"/>
                </a:tc>
                <a:tc>
                  <a:txBody>
                    <a:bodyPr/>
                    <a:lstStyle/>
                    <a:p>
                      <a:pPr algn="ctr" fontAlgn="b"/>
                      <a:r>
                        <a:rPr lang="en-GB" sz="1600" b="1" i="0" u="none" strike="noStrike" dirty="0">
                          <a:solidFill>
                            <a:schemeClr val="bg1"/>
                          </a:solidFill>
                          <a:effectLst/>
                          <a:latin typeface="+mn-lt"/>
                          <a:cs typeface="Times New Roman" panose="02020603050405020304" pitchFamily="18" charset="0"/>
                        </a:rPr>
                        <a:t>25.7-31.6</a:t>
                      </a:r>
                    </a:p>
                  </a:txBody>
                  <a:tcPr marL="0" marR="0" marT="0" marB="0" anchor="ctr"/>
                </a:tc>
                <a:tc>
                  <a:txBody>
                    <a:bodyPr/>
                    <a:lstStyle/>
                    <a:p>
                      <a:pPr algn="ctr" fontAlgn="b"/>
                      <a:r>
                        <a:rPr lang="en-GB" sz="1600" b="1" i="0" u="none" strike="noStrike" dirty="0">
                          <a:solidFill>
                            <a:schemeClr val="bg1"/>
                          </a:solidFill>
                          <a:effectLst/>
                          <a:latin typeface="+mn-lt"/>
                          <a:cs typeface="Times New Roman" panose="02020603050405020304" pitchFamily="18" charset="0"/>
                        </a:rPr>
                        <a:t>32-70.3</a:t>
                      </a:r>
                    </a:p>
                  </a:txBody>
                  <a:tcPr marL="0" marR="0" marT="0" marB="0" anchor="ctr"/>
                </a:tc>
                <a:extLst>
                  <a:ext uri="{0D108BD9-81ED-4DB2-BD59-A6C34878D82A}">
                    <a16:rowId xmlns:a16="http://schemas.microsoft.com/office/drawing/2014/main" val="10000"/>
                  </a:ext>
                </a:extLst>
              </a:tr>
              <a:tr h="370840">
                <a:tc>
                  <a:txBody>
                    <a:bodyPr/>
                    <a:lstStyle/>
                    <a:p>
                      <a:pPr algn="l" fontAlgn="b"/>
                      <a:r>
                        <a:rPr lang="en-GB" sz="1600" b="0" i="0" u="none" strike="noStrike" dirty="0" smtClean="0">
                          <a:solidFill>
                            <a:srgbClr val="000000"/>
                          </a:solidFill>
                          <a:effectLst/>
                          <a:latin typeface="+mn-lt"/>
                          <a:cs typeface="Times New Roman" panose="02020603050405020304" pitchFamily="18" charset="0"/>
                        </a:rPr>
                        <a:t>Mean</a:t>
                      </a:r>
                      <a:endParaRPr lang="en-GB" sz="1600" b="0" i="0" u="none" strike="noStrike" dirty="0">
                        <a:solidFill>
                          <a:srgbClr val="000000"/>
                        </a:solidFill>
                        <a:effectLst/>
                        <a:latin typeface="+mn-lt"/>
                        <a:cs typeface="Times New Roman" panose="02020603050405020304" pitchFamily="18" charset="0"/>
                      </a:endParaRPr>
                    </a:p>
                  </a:txBody>
                  <a:tcPr marL="0" marR="0" marT="0" marB="0" anchor="b"/>
                </a:tc>
                <a:tc>
                  <a:txBody>
                    <a:bodyPr/>
                    <a:lstStyle/>
                    <a:p>
                      <a:pPr algn="ctr" fontAlgn="b"/>
                      <a:r>
                        <a:rPr lang="en-GB" sz="1600" b="1" i="0" u="none" strike="noStrike" dirty="0">
                          <a:solidFill>
                            <a:srgbClr val="000000"/>
                          </a:solidFill>
                          <a:effectLst/>
                          <a:latin typeface="+mn-lt"/>
                          <a:cs typeface="Times New Roman" panose="02020603050405020304" pitchFamily="18" charset="0"/>
                        </a:rPr>
                        <a:t>2.89</a:t>
                      </a:r>
                    </a:p>
                  </a:txBody>
                  <a:tcPr marL="0" marR="0" marT="0" marB="0" anchor="b"/>
                </a:tc>
                <a:tc>
                  <a:txBody>
                    <a:bodyPr/>
                    <a:lstStyle/>
                    <a:p>
                      <a:pPr algn="ctr" fontAlgn="b"/>
                      <a:r>
                        <a:rPr lang="en-GB" sz="1600" b="1" i="0" u="none" strike="noStrike" dirty="0">
                          <a:solidFill>
                            <a:srgbClr val="000000"/>
                          </a:solidFill>
                          <a:effectLst/>
                          <a:latin typeface="+mn-lt"/>
                          <a:cs typeface="Times New Roman" panose="02020603050405020304" pitchFamily="18" charset="0"/>
                        </a:rPr>
                        <a:t>2.4</a:t>
                      </a:r>
                    </a:p>
                  </a:txBody>
                  <a:tcPr marL="0" marR="0" marT="0" marB="0" anchor="b"/>
                </a:tc>
                <a:tc>
                  <a:txBody>
                    <a:bodyPr/>
                    <a:lstStyle/>
                    <a:p>
                      <a:pPr algn="ctr" fontAlgn="b"/>
                      <a:r>
                        <a:rPr lang="en-GB" sz="1600" b="1" i="0" u="none" strike="noStrike" dirty="0">
                          <a:solidFill>
                            <a:srgbClr val="000000"/>
                          </a:solidFill>
                          <a:effectLst/>
                          <a:latin typeface="+mn-lt"/>
                          <a:cs typeface="Times New Roman" panose="02020603050405020304" pitchFamily="18" charset="0"/>
                        </a:rPr>
                        <a:t>2.16</a:t>
                      </a:r>
                    </a:p>
                  </a:txBody>
                  <a:tcPr marL="0" marR="0" marT="0" marB="0" anchor="b"/>
                </a:tc>
                <a:tc>
                  <a:txBody>
                    <a:bodyPr/>
                    <a:lstStyle/>
                    <a:p>
                      <a:pPr algn="ctr" fontAlgn="b"/>
                      <a:r>
                        <a:rPr lang="en-GB" sz="1600" b="1" i="0" u="none" strike="noStrike" dirty="0">
                          <a:solidFill>
                            <a:srgbClr val="000000"/>
                          </a:solidFill>
                          <a:effectLst/>
                          <a:latin typeface="+mn-lt"/>
                          <a:cs typeface="Times New Roman" panose="02020603050405020304" pitchFamily="18" charset="0"/>
                        </a:rPr>
                        <a:t>2.25</a:t>
                      </a:r>
                    </a:p>
                  </a:txBody>
                  <a:tcPr marL="0" marR="0" marT="0" marB="0" anchor="b"/>
                </a:tc>
                <a:extLst>
                  <a:ext uri="{0D108BD9-81ED-4DB2-BD59-A6C34878D82A}">
                    <a16:rowId xmlns:a16="http://schemas.microsoft.com/office/drawing/2014/main" val="10001"/>
                  </a:ext>
                </a:extLst>
              </a:tr>
              <a:tr h="370840">
                <a:tc>
                  <a:txBody>
                    <a:bodyPr/>
                    <a:lstStyle/>
                    <a:p>
                      <a:pPr algn="l" fontAlgn="b"/>
                      <a:r>
                        <a:rPr lang="en-GB" sz="1600" b="0" i="0" u="none" strike="noStrike" dirty="0">
                          <a:solidFill>
                            <a:srgbClr val="000000"/>
                          </a:solidFill>
                          <a:effectLst/>
                          <a:latin typeface="+mn-lt"/>
                          <a:cs typeface="Times New Roman" panose="02020603050405020304" pitchFamily="18" charset="0"/>
                        </a:rPr>
                        <a:t>Ref range</a:t>
                      </a:r>
                    </a:p>
                  </a:txBody>
                  <a:tcPr marL="0" marR="0" marT="0" marB="0" anchor="b"/>
                </a:tc>
                <a:tc>
                  <a:txBody>
                    <a:bodyPr/>
                    <a:lstStyle/>
                    <a:p>
                      <a:pPr algn="ctr" fontAlgn="b"/>
                      <a:r>
                        <a:rPr lang="en-GB" sz="1600" b="0" i="0" u="none" strike="noStrike" dirty="0">
                          <a:solidFill>
                            <a:srgbClr val="000000"/>
                          </a:solidFill>
                          <a:effectLst/>
                          <a:latin typeface="+mn-lt"/>
                          <a:cs typeface="Times New Roman" panose="02020603050405020304" pitchFamily="18" charset="0"/>
                        </a:rPr>
                        <a:t>1.54-4.25</a:t>
                      </a:r>
                    </a:p>
                  </a:txBody>
                  <a:tcPr marL="0" marR="0" marT="0" marB="0" anchor="b"/>
                </a:tc>
                <a:tc>
                  <a:txBody>
                    <a:bodyPr/>
                    <a:lstStyle/>
                    <a:p>
                      <a:pPr algn="ctr" fontAlgn="b"/>
                      <a:r>
                        <a:rPr lang="en-GB" sz="1600" b="0" i="0" u="none" strike="noStrike" dirty="0">
                          <a:solidFill>
                            <a:srgbClr val="000000"/>
                          </a:solidFill>
                          <a:effectLst/>
                          <a:latin typeface="+mn-lt"/>
                          <a:cs typeface="Times New Roman" panose="02020603050405020304" pitchFamily="18" charset="0"/>
                        </a:rPr>
                        <a:t>1.29-3.50</a:t>
                      </a:r>
                    </a:p>
                  </a:txBody>
                  <a:tcPr marL="0" marR="0" marT="0" marB="0" anchor="b"/>
                </a:tc>
                <a:tc>
                  <a:txBody>
                    <a:bodyPr/>
                    <a:lstStyle/>
                    <a:p>
                      <a:pPr algn="ctr" fontAlgn="b"/>
                      <a:r>
                        <a:rPr lang="en-GB" sz="1600" b="0" i="0" u="none" strike="noStrike" dirty="0">
                          <a:solidFill>
                            <a:srgbClr val="000000"/>
                          </a:solidFill>
                          <a:effectLst/>
                          <a:latin typeface="+mn-lt"/>
                          <a:cs typeface="Times New Roman" panose="02020603050405020304" pitchFamily="18" charset="0"/>
                        </a:rPr>
                        <a:t>0.95-3.36</a:t>
                      </a:r>
                    </a:p>
                  </a:txBody>
                  <a:tcPr marL="0" marR="0" marT="0" marB="0" anchor="b"/>
                </a:tc>
                <a:tc>
                  <a:txBody>
                    <a:bodyPr/>
                    <a:lstStyle/>
                    <a:p>
                      <a:pPr algn="ctr" fontAlgn="b"/>
                      <a:r>
                        <a:rPr lang="en-GB" sz="1600" b="0" i="0" u="none" strike="noStrike" dirty="0">
                          <a:solidFill>
                            <a:srgbClr val="000000"/>
                          </a:solidFill>
                          <a:effectLst/>
                          <a:latin typeface="+mn-lt"/>
                          <a:cs typeface="Times New Roman" panose="02020603050405020304" pitchFamily="18" charset="0"/>
                        </a:rPr>
                        <a:t>1.12-3.39</a:t>
                      </a:r>
                    </a:p>
                  </a:txBody>
                  <a:tcPr marL="0" marR="0" marT="0" marB="0" anchor="b"/>
                </a:tc>
                <a:extLst>
                  <a:ext uri="{0D108BD9-81ED-4DB2-BD59-A6C34878D82A}">
                    <a16:rowId xmlns:a16="http://schemas.microsoft.com/office/drawing/2014/main" val="10002"/>
                  </a:ext>
                </a:extLst>
              </a:tr>
            </a:tbl>
          </a:graphicData>
        </a:graphic>
      </p:graphicFrame>
      <p:grpSp>
        <p:nvGrpSpPr>
          <p:cNvPr id="3" name="Group 2"/>
          <p:cNvGrpSpPr/>
          <p:nvPr/>
        </p:nvGrpSpPr>
        <p:grpSpPr>
          <a:xfrm>
            <a:off x="2267744" y="3140968"/>
            <a:ext cx="4968552" cy="3489305"/>
            <a:chOff x="2339752" y="3108050"/>
            <a:chExt cx="4968552" cy="3489305"/>
          </a:xfrm>
        </p:grpSpPr>
        <p:pic>
          <p:nvPicPr>
            <p:cNvPr id="5" name="Picture 4"/>
            <p:cNvPicPr>
              <a:picLocks noChangeAspect="1"/>
            </p:cNvPicPr>
            <p:nvPr/>
          </p:nvPicPr>
          <p:blipFill>
            <a:blip r:embed="rId2"/>
            <a:stretch>
              <a:fillRect/>
            </a:stretch>
          </p:blipFill>
          <p:spPr>
            <a:xfrm>
              <a:off x="2339752" y="3108050"/>
              <a:ext cx="4968552" cy="3489305"/>
            </a:xfrm>
            <a:prstGeom prst="rect">
              <a:avLst/>
            </a:prstGeom>
            <a:ln>
              <a:noFill/>
            </a:ln>
          </p:spPr>
        </p:pic>
        <p:grpSp>
          <p:nvGrpSpPr>
            <p:cNvPr id="23" name="Group 22"/>
            <p:cNvGrpSpPr/>
            <p:nvPr/>
          </p:nvGrpSpPr>
          <p:grpSpPr>
            <a:xfrm>
              <a:off x="3347864" y="3284985"/>
              <a:ext cx="3168354" cy="2628292"/>
              <a:chOff x="3347864" y="3284984"/>
              <a:chExt cx="3168354" cy="2628292"/>
            </a:xfrm>
          </p:grpSpPr>
          <p:grpSp>
            <p:nvGrpSpPr>
              <p:cNvPr id="13" name="Group 12"/>
              <p:cNvGrpSpPr/>
              <p:nvPr/>
            </p:nvGrpSpPr>
            <p:grpSpPr>
              <a:xfrm>
                <a:off x="3347864" y="3284984"/>
                <a:ext cx="576064" cy="2160240"/>
                <a:chOff x="3347864" y="3284984"/>
                <a:chExt cx="576064" cy="2376264"/>
              </a:xfrm>
            </p:grpSpPr>
            <p:sp>
              <p:nvSpPr>
                <p:cNvPr id="6" name="Rectangle 5"/>
                <p:cNvSpPr/>
                <p:nvPr/>
              </p:nvSpPr>
              <p:spPr bwMode="auto">
                <a:xfrm>
                  <a:off x="3347864" y="3284984"/>
                  <a:ext cx="576064" cy="23762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p>
              </p:txBody>
            </p:sp>
            <p:cxnSp>
              <p:nvCxnSpPr>
                <p:cNvPr id="12" name="Straight Connector 11"/>
                <p:cNvCxnSpPr/>
                <p:nvPr/>
              </p:nvCxnSpPr>
              <p:spPr bwMode="auto">
                <a:xfrm>
                  <a:off x="3347864" y="4473116"/>
                  <a:ext cx="576064" cy="0"/>
                </a:xfrm>
                <a:prstGeom prst="line">
                  <a:avLst/>
                </a:prstGeom>
                <a:noFill/>
                <a:ln w="9525" cap="flat" cmpd="sng" algn="ctr">
                  <a:solidFill>
                    <a:schemeClr val="tx1"/>
                  </a:solidFill>
                  <a:prstDash val="solid"/>
                  <a:round/>
                  <a:headEnd type="none" w="med" len="med"/>
                  <a:tailEnd type="none"/>
                </a:ln>
                <a:effectLst/>
              </p:spPr>
            </p:cxnSp>
          </p:grpSp>
          <p:grpSp>
            <p:nvGrpSpPr>
              <p:cNvPr id="14" name="Group 13"/>
              <p:cNvGrpSpPr/>
              <p:nvPr/>
            </p:nvGrpSpPr>
            <p:grpSpPr>
              <a:xfrm>
                <a:off x="3958142" y="3861048"/>
                <a:ext cx="541847" cy="1800200"/>
                <a:chOff x="3347864" y="3284984"/>
                <a:chExt cx="576078" cy="2376264"/>
              </a:xfrm>
            </p:grpSpPr>
            <p:sp>
              <p:nvSpPr>
                <p:cNvPr id="15" name="Rectangle 14"/>
                <p:cNvSpPr/>
                <p:nvPr/>
              </p:nvSpPr>
              <p:spPr bwMode="auto">
                <a:xfrm>
                  <a:off x="3347864" y="3284984"/>
                  <a:ext cx="576064" cy="23762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p>
              </p:txBody>
            </p:sp>
            <p:cxnSp>
              <p:nvCxnSpPr>
                <p:cNvPr id="16" name="Straight Connector 15"/>
                <p:cNvCxnSpPr/>
                <p:nvPr/>
              </p:nvCxnSpPr>
              <p:spPr bwMode="auto">
                <a:xfrm>
                  <a:off x="3347876" y="4425591"/>
                  <a:ext cx="576066" cy="0"/>
                </a:xfrm>
                <a:prstGeom prst="line">
                  <a:avLst/>
                </a:prstGeom>
                <a:noFill/>
                <a:ln w="9525" cap="flat" cmpd="sng" algn="ctr">
                  <a:solidFill>
                    <a:schemeClr val="tx1"/>
                  </a:solidFill>
                  <a:prstDash val="solid"/>
                  <a:round/>
                  <a:headEnd type="none" w="med" len="med"/>
                  <a:tailEnd type="none"/>
                </a:ln>
                <a:effectLst/>
              </p:spPr>
            </p:cxnSp>
          </p:grpSp>
          <p:grpSp>
            <p:nvGrpSpPr>
              <p:cNvPr id="17" name="Group 16"/>
              <p:cNvGrpSpPr/>
              <p:nvPr/>
            </p:nvGrpSpPr>
            <p:grpSpPr>
              <a:xfrm>
                <a:off x="4534219" y="4005064"/>
                <a:ext cx="325812" cy="1908212"/>
                <a:chOff x="3347864" y="3284984"/>
                <a:chExt cx="576064" cy="2376264"/>
              </a:xfrm>
            </p:grpSpPr>
            <p:sp>
              <p:nvSpPr>
                <p:cNvPr id="18" name="Rectangle 17"/>
                <p:cNvSpPr/>
                <p:nvPr/>
              </p:nvSpPr>
              <p:spPr bwMode="auto">
                <a:xfrm>
                  <a:off x="3347864" y="3284984"/>
                  <a:ext cx="576064" cy="23762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p>
              </p:txBody>
            </p:sp>
            <p:cxnSp>
              <p:nvCxnSpPr>
                <p:cNvPr id="19" name="Straight Connector 18"/>
                <p:cNvCxnSpPr/>
                <p:nvPr/>
              </p:nvCxnSpPr>
              <p:spPr bwMode="auto">
                <a:xfrm>
                  <a:off x="3347864" y="4499375"/>
                  <a:ext cx="576064" cy="0"/>
                </a:xfrm>
                <a:prstGeom prst="line">
                  <a:avLst/>
                </a:prstGeom>
                <a:noFill/>
                <a:ln w="9525" cap="flat" cmpd="sng" algn="ctr">
                  <a:solidFill>
                    <a:schemeClr val="tx1"/>
                  </a:solidFill>
                  <a:prstDash val="solid"/>
                  <a:round/>
                  <a:headEnd type="none" w="med" len="med"/>
                  <a:tailEnd type="none"/>
                </a:ln>
                <a:effectLst/>
              </p:spPr>
            </p:cxnSp>
          </p:grpSp>
          <p:grpSp>
            <p:nvGrpSpPr>
              <p:cNvPr id="20" name="Group 19"/>
              <p:cNvGrpSpPr/>
              <p:nvPr/>
            </p:nvGrpSpPr>
            <p:grpSpPr>
              <a:xfrm>
                <a:off x="4894263" y="3861047"/>
                <a:ext cx="1621955" cy="1944217"/>
                <a:chOff x="3347864" y="3284984"/>
                <a:chExt cx="576068" cy="2376264"/>
              </a:xfrm>
            </p:grpSpPr>
            <p:sp>
              <p:nvSpPr>
                <p:cNvPr id="21" name="Rectangle 20"/>
                <p:cNvSpPr/>
                <p:nvPr/>
              </p:nvSpPr>
              <p:spPr bwMode="auto">
                <a:xfrm>
                  <a:off x="3347864" y="3284984"/>
                  <a:ext cx="576064" cy="23762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p>
              </p:txBody>
            </p:sp>
            <p:cxnSp>
              <p:nvCxnSpPr>
                <p:cNvPr id="22" name="Straight Connector 21"/>
                <p:cNvCxnSpPr/>
                <p:nvPr/>
              </p:nvCxnSpPr>
              <p:spPr bwMode="auto">
                <a:xfrm>
                  <a:off x="3347868" y="4564897"/>
                  <a:ext cx="576064" cy="0"/>
                </a:xfrm>
                <a:prstGeom prst="line">
                  <a:avLst/>
                </a:prstGeom>
                <a:noFill/>
                <a:ln w="9525" cap="flat" cmpd="sng" algn="ctr">
                  <a:solidFill>
                    <a:schemeClr val="tx1"/>
                  </a:solidFill>
                  <a:prstDash val="solid"/>
                  <a:round/>
                  <a:headEnd type="none" w="med" len="med"/>
                  <a:tailEnd type="none"/>
                </a:ln>
                <a:effectLst/>
              </p:spPr>
            </p:cxnSp>
          </p:grpSp>
        </p:grpSp>
      </p:grpSp>
    </p:spTree>
    <p:extLst>
      <p:ext uri="{BB962C8B-B14F-4D97-AF65-F5344CB8AC3E}">
        <p14:creationId xmlns:p14="http://schemas.microsoft.com/office/powerpoint/2010/main" val="461172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7" y="287339"/>
            <a:ext cx="8204969" cy="1079500"/>
          </a:xfrm>
        </p:spPr>
        <p:txBody>
          <a:bodyPr/>
          <a:lstStyle/>
          <a:p>
            <a:r>
              <a:rPr lang="en-GB" dirty="0" smtClean="0"/>
              <a:t>Interpretation based on decrease from the mean or serial GFR for individual</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2827071"/>
              </p:ext>
            </p:extLst>
          </p:nvPr>
        </p:nvGraphicFramePr>
        <p:xfrm>
          <a:off x="971603" y="1596636"/>
          <a:ext cx="7700965" cy="1328311"/>
        </p:xfrm>
        <a:graphic>
          <a:graphicData uri="http://schemas.openxmlformats.org/drawingml/2006/table">
            <a:tbl>
              <a:tblPr firstRow="1" bandRow="1">
                <a:tableStyleId>{21E4AEA4-8DFA-4A89-87EB-49C32662AFE0}</a:tableStyleId>
              </a:tblPr>
              <a:tblGrid>
                <a:gridCol w="1540193">
                  <a:extLst>
                    <a:ext uri="{9D8B030D-6E8A-4147-A177-3AD203B41FA5}">
                      <a16:colId xmlns:a16="http://schemas.microsoft.com/office/drawing/2014/main" val="20000"/>
                    </a:ext>
                  </a:extLst>
                </a:gridCol>
                <a:gridCol w="1540193">
                  <a:extLst>
                    <a:ext uri="{9D8B030D-6E8A-4147-A177-3AD203B41FA5}">
                      <a16:colId xmlns:a16="http://schemas.microsoft.com/office/drawing/2014/main" val="20001"/>
                    </a:ext>
                  </a:extLst>
                </a:gridCol>
                <a:gridCol w="1540193">
                  <a:extLst>
                    <a:ext uri="{9D8B030D-6E8A-4147-A177-3AD203B41FA5}">
                      <a16:colId xmlns:a16="http://schemas.microsoft.com/office/drawing/2014/main" val="20002"/>
                    </a:ext>
                  </a:extLst>
                </a:gridCol>
                <a:gridCol w="1540193">
                  <a:extLst>
                    <a:ext uri="{9D8B030D-6E8A-4147-A177-3AD203B41FA5}">
                      <a16:colId xmlns:a16="http://schemas.microsoft.com/office/drawing/2014/main" val="20003"/>
                    </a:ext>
                  </a:extLst>
                </a:gridCol>
                <a:gridCol w="1540193">
                  <a:extLst>
                    <a:ext uri="{9D8B030D-6E8A-4147-A177-3AD203B41FA5}">
                      <a16:colId xmlns:a16="http://schemas.microsoft.com/office/drawing/2014/main" val="20004"/>
                    </a:ext>
                  </a:extLst>
                </a:gridCol>
              </a:tblGrid>
              <a:tr h="586631">
                <a:tc>
                  <a:txBody>
                    <a:bodyPr/>
                    <a:lstStyle/>
                    <a:p>
                      <a:pPr algn="ctr" fontAlgn="b"/>
                      <a:r>
                        <a:rPr lang="en-GB" sz="1600" b="1" i="0" u="none" strike="noStrike" dirty="0">
                          <a:solidFill>
                            <a:schemeClr val="bg1"/>
                          </a:solidFill>
                          <a:effectLst/>
                          <a:latin typeface="+mn-lt"/>
                          <a:cs typeface="Times New Roman" panose="02020603050405020304" pitchFamily="18" charset="0"/>
                        </a:rPr>
                        <a:t>Weight in kg</a:t>
                      </a:r>
                    </a:p>
                  </a:txBody>
                  <a:tcPr marL="0" marR="0" marT="0" marB="0" anchor="ctr"/>
                </a:tc>
                <a:tc>
                  <a:txBody>
                    <a:bodyPr/>
                    <a:lstStyle/>
                    <a:p>
                      <a:pPr algn="ctr" fontAlgn="b"/>
                      <a:r>
                        <a:rPr lang="en-GB" sz="1600" b="1" i="0" u="none" strike="noStrike" dirty="0">
                          <a:solidFill>
                            <a:schemeClr val="bg1"/>
                          </a:solidFill>
                          <a:effectLst/>
                          <a:latin typeface="+mn-lt"/>
                          <a:cs typeface="Times New Roman" panose="02020603050405020304" pitchFamily="18" charset="0"/>
                        </a:rPr>
                        <a:t>1.8-12.5</a:t>
                      </a:r>
                    </a:p>
                  </a:txBody>
                  <a:tcPr marL="0" marR="0" marT="0" marB="0" anchor="ctr"/>
                </a:tc>
                <a:tc>
                  <a:txBody>
                    <a:bodyPr/>
                    <a:lstStyle/>
                    <a:p>
                      <a:pPr algn="ctr" fontAlgn="b"/>
                      <a:r>
                        <a:rPr lang="en-GB" sz="1600" b="1" i="0" u="none" strike="noStrike" dirty="0">
                          <a:solidFill>
                            <a:schemeClr val="bg1"/>
                          </a:solidFill>
                          <a:effectLst/>
                          <a:latin typeface="+mn-lt"/>
                          <a:cs typeface="Times New Roman" panose="02020603050405020304" pitchFamily="18" charset="0"/>
                        </a:rPr>
                        <a:t>13.2-25.5</a:t>
                      </a:r>
                    </a:p>
                  </a:txBody>
                  <a:tcPr marL="0" marR="0" marT="0" marB="0" anchor="ctr"/>
                </a:tc>
                <a:tc>
                  <a:txBody>
                    <a:bodyPr/>
                    <a:lstStyle/>
                    <a:p>
                      <a:pPr algn="ctr" fontAlgn="b"/>
                      <a:r>
                        <a:rPr lang="en-GB" sz="1600" b="1" i="0" u="none" strike="noStrike" dirty="0">
                          <a:solidFill>
                            <a:schemeClr val="bg1"/>
                          </a:solidFill>
                          <a:effectLst/>
                          <a:latin typeface="+mn-lt"/>
                          <a:cs typeface="Times New Roman" panose="02020603050405020304" pitchFamily="18" charset="0"/>
                        </a:rPr>
                        <a:t>25.7-31.6</a:t>
                      </a:r>
                    </a:p>
                  </a:txBody>
                  <a:tcPr marL="0" marR="0" marT="0" marB="0" anchor="ctr"/>
                </a:tc>
                <a:tc>
                  <a:txBody>
                    <a:bodyPr/>
                    <a:lstStyle/>
                    <a:p>
                      <a:pPr algn="ctr" fontAlgn="b"/>
                      <a:r>
                        <a:rPr lang="en-GB" sz="1600" b="1" i="0" u="none" strike="noStrike" dirty="0">
                          <a:solidFill>
                            <a:schemeClr val="bg1"/>
                          </a:solidFill>
                          <a:effectLst/>
                          <a:latin typeface="+mn-lt"/>
                          <a:cs typeface="Times New Roman" panose="02020603050405020304" pitchFamily="18" charset="0"/>
                        </a:rPr>
                        <a:t>32-70.3</a:t>
                      </a:r>
                    </a:p>
                  </a:txBody>
                  <a:tcPr marL="0" marR="0" marT="0" marB="0" anchor="ctr"/>
                </a:tc>
                <a:extLst>
                  <a:ext uri="{0D108BD9-81ED-4DB2-BD59-A6C34878D82A}">
                    <a16:rowId xmlns:a16="http://schemas.microsoft.com/office/drawing/2014/main" val="10000"/>
                  </a:ext>
                </a:extLst>
              </a:tr>
              <a:tr h="370840">
                <a:tc>
                  <a:txBody>
                    <a:bodyPr/>
                    <a:lstStyle/>
                    <a:p>
                      <a:pPr algn="l" fontAlgn="b"/>
                      <a:r>
                        <a:rPr lang="en-GB" sz="1600" b="0" i="0" u="none" strike="noStrike" dirty="0" smtClean="0">
                          <a:solidFill>
                            <a:srgbClr val="000000"/>
                          </a:solidFill>
                          <a:effectLst/>
                          <a:latin typeface="+mn-lt"/>
                          <a:cs typeface="Times New Roman" panose="02020603050405020304" pitchFamily="18" charset="0"/>
                        </a:rPr>
                        <a:t>Mean</a:t>
                      </a:r>
                      <a:endParaRPr lang="en-GB" sz="1600" b="0" i="0" u="none" strike="noStrike" dirty="0">
                        <a:solidFill>
                          <a:srgbClr val="000000"/>
                        </a:solidFill>
                        <a:effectLst/>
                        <a:latin typeface="+mn-lt"/>
                        <a:cs typeface="Times New Roman" panose="02020603050405020304" pitchFamily="18" charset="0"/>
                      </a:endParaRPr>
                    </a:p>
                  </a:txBody>
                  <a:tcPr marL="0" marR="0" marT="0" marB="0" anchor="b"/>
                </a:tc>
                <a:tc>
                  <a:txBody>
                    <a:bodyPr/>
                    <a:lstStyle/>
                    <a:p>
                      <a:pPr algn="ctr" fontAlgn="b"/>
                      <a:r>
                        <a:rPr lang="en-GB" sz="1600" b="1" i="0" u="none" strike="noStrike" dirty="0">
                          <a:solidFill>
                            <a:srgbClr val="000000"/>
                          </a:solidFill>
                          <a:effectLst/>
                          <a:latin typeface="+mn-lt"/>
                          <a:cs typeface="Times New Roman" panose="02020603050405020304" pitchFamily="18" charset="0"/>
                        </a:rPr>
                        <a:t>2.89</a:t>
                      </a:r>
                    </a:p>
                  </a:txBody>
                  <a:tcPr marL="0" marR="0" marT="0" marB="0" anchor="b"/>
                </a:tc>
                <a:tc>
                  <a:txBody>
                    <a:bodyPr/>
                    <a:lstStyle/>
                    <a:p>
                      <a:pPr algn="ctr" fontAlgn="b"/>
                      <a:r>
                        <a:rPr lang="en-GB" sz="1600" b="1" i="0" u="none" strike="noStrike" dirty="0">
                          <a:solidFill>
                            <a:srgbClr val="000000"/>
                          </a:solidFill>
                          <a:effectLst/>
                          <a:latin typeface="+mn-lt"/>
                          <a:cs typeface="Times New Roman" panose="02020603050405020304" pitchFamily="18" charset="0"/>
                        </a:rPr>
                        <a:t>2.4</a:t>
                      </a:r>
                    </a:p>
                  </a:txBody>
                  <a:tcPr marL="0" marR="0" marT="0" marB="0" anchor="b"/>
                </a:tc>
                <a:tc>
                  <a:txBody>
                    <a:bodyPr/>
                    <a:lstStyle/>
                    <a:p>
                      <a:pPr algn="ctr" fontAlgn="b"/>
                      <a:r>
                        <a:rPr lang="en-GB" sz="1600" b="1" i="0" u="none" strike="noStrike" dirty="0">
                          <a:solidFill>
                            <a:srgbClr val="000000"/>
                          </a:solidFill>
                          <a:effectLst/>
                          <a:latin typeface="+mn-lt"/>
                          <a:cs typeface="Times New Roman" panose="02020603050405020304" pitchFamily="18" charset="0"/>
                        </a:rPr>
                        <a:t>2.16</a:t>
                      </a:r>
                    </a:p>
                  </a:txBody>
                  <a:tcPr marL="0" marR="0" marT="0" marB="0" anchor="b"/>
                </a:tc>
                <a:tc>
                  <a:txBody>
                    <a:bodyPr/>
                    <a:lstStyle/>
                    <a:p>
                      <a:pPr algn="ctr" fontAlgn="b"/>
                      <a:r>
                        <a:rPr lang="en-GB" sz="1600" b="1" i="0" u="none" strike="noStrike" dirty="0">
                          <a:solidFill>
                            <a:srgbClr val="000000"/>
                          </a:solidFill>
                          <a:effectLst/>
                          <a:latin typeface="+mn-lt"/>
                          <a:cs typeface="Times New Roman" panose="02020603050405020304" pitchFamily="18" charset="0"/>
                        </a:rPr>
                        <a:t>2.25</a:t>
                      </a:r>
                    </a:p>
                  </a:txBody>
                  <a:tcPr marL="0" marR="0" marT="0" marB="0" anchor="b"/>
                </a:tc>
                <a:extLst>
                  <a:ext uri="{0D108BD9-81ED-4DB2-BD59-A6C34878D82A}">
                    <a16:rowId xmlns:a16="http://schemas.microsoft.com/office/drawing/2014/main" val="10001"/>
                  </a:ext>
                </a:extLst>
              </a:tr>
              <a:tr h="370840">
                <a:tc>
                  <a:txBody>
                    <a:bodyPr/>
                    <a:lstStyle/>
                    <a:p>
                      <a:pPr algn="l" fontAlgn="b"/>
                      <a:r>
                        <a:rPr lang="en-GB" sz="1600" b="0" i="0" u="none" strike="noStrike" dirty="0">
                          <a:solidFill>
                            <a:srgbClr val="000000"/>
                          </a:solidFill>
                          <a:effectLst/>
                          <a:latin typeface="+mn-lt"/>
                          <a:cs typeface="Times New Roman" panose="02020603050405020304" pitchFamily="18" charset="0"/>
                        </a:rPr>
                        <a:t>Ref range</a:t>
                      </a:r>
                    </a:p>
                  </a:txBody>
                  <a:tcPr marL="0" marR="0" marT="0" marB="0" anchor="b"/>
                </a:tc>
                <a:tc>
                  <a:txBody>
                    <a:bodyPr/>
                    <a:lstStyle/>
                    <a:p>
                      <a:pPr algn="ctr" fontAlgn="b"/>
                      <a:r>
                        <a:rPr lang="en-GB" sz="1600" b="0" i="0" u="none" strike="noStrike" dirty="0">
                          <a:solidFill>
                            <a:srgbClr val="000000"/>
                          </a:solidFill>
                          <a:effectLst/>
                          <a:latin typeface="+mn-lt"/>
                          <a:cs typeface="Times New Roman" panose="02020603050405020304" pitchFamily="18" charset="0"/>
                        </a:rPr>
                        <a:t>1.54-4.25</a:t>
                      </a:r>
                    </a:p>
                  </a:txBody>
                  <a:tcPr marL="0" marR="0" marT="0" marB="0" anchor="b"/>
                </a:tc>
                <a:tc>
                  <a:txBody>
                    <a:bodyPr/>
                    <a:lstStyle/>
                    <a:p>
                      <a:pPr algn="ctr" fontAlgn="b"/>
                      <a:r>
                        <a:rPr lang="en-GB" sz="1600" b="0" i="0" u="none" strike="noStrike" dirty="0">
                          <a:solidFill>
                            <a:srgbClr val="000000"/>
                          </a:solidFill>
                          <a:effectLst/>
                          <a:latin typeface="+mn-lt"/>
                          <a:cs typeface="Times New Roman" panose="02020603050405020304" pitchFamily="18" charset="0"/>
                        </a:rPr>
                        <a:t>1.29-3.50</a:t>
                      </a:r>
                    </a:p>
                  </a:txBody>
                  <a:tcPr marL="0" marR="0" marT="0" marB="0" anchor="b"/>
                </a:tc>
                <a:tc>
                  <a:txBody>
                    <a:bodyPr/>
                    <a:lstStyle/>
                    <a:p>
                      <a:pPr algn="ctr" fontAlgn="b"/>
                      <a:r>
                        <a:rPr lang="en-GB" sz="1600" b="0" i="0" u="none" strike="noStrike" dirty="0">
                          <a:solidFill>
                            <a:srgbClr val="000000"/>
                          </a:solidFill>
                          <a:effectLst/>
                          <a:latin typeface="+mn-lt"/>
                          <a:cs typeface="Times New Roman" panose="02020603050405020304" pitchFamily="18" charset="0"/>
                        </a:rPr>
                        <a:t>0.95-3.36</a:t>
                      </a:r>
                    </a:p>
                  </a:txBody>
                  <a:tcPr marL="0" marR="0" marT="0" marB="0" anchor="b"/>
                </a:tc>
                <a:tc>
                  <a:txBody>
                    <a:bodyPr/>
                    <a:lstStyle/>
                    <a:p>
                      <a:pPr algn="ctr" fontAlgn="b"/>
                      <a:r>
                        <a:rPr lang="en-GB" sz="1600" b="0" i="0" u="none" strike="noStrike" dirty="0">
                          <a:solidFill>
                            <a:srgbClr val="000000"/>
                          </a:solidFill>
                          <a:effectLst/>
                          <a:latin typeface="+mn-lt"/>
                          <a:cs typeface="Times New Roman" panose="02020603050405020304" pitchFamily="18" charset="0"/>
                        </a:rPr>
                        <a:t>1.12-3.39</a:t>
                      </a:r>
                    </a:p>
                  </a:txBody>
                  <a:tcPr marL="0" marR="0" marT="0" marB="0" anchor="b"/>
                </a:tc>
                <a:extLst>
                  <a:ext uri="{0D108BD9-81ED-4DB2-BD59-A6C34878D82A}">
                    <a16:rowId xmlns:a16="http://schemas.microsoft.com/office/drawing/2014/main" val="10002"/>
                  </a:ext>
                </a:extLst>
              </a:tr>
            </a:tbl>
          </a:graphicData>
        </a:graphic>
      </p:graphicFrame>
      <p:grpSp>
        <p:nvGrpSpPr>
          <p:cNvPr id="9" name="Group 8"/>
          <p:cNvGrpSpPr/>
          <p:nvPr/>
        </p:nvGrpSpPr>
        <p:grpSpPr>
          <a:xfrm>
            <a:off x="2267744" y="3140968"/>
            <a:ext cx="4968552" cy="3489305"/>
            <a:chOff x="2267744" y="3140968"/>
            <a:chExt cx="4968552" cy="3489305"/>
          </a:xfrm>
        </p:grpSpPr>
        <p:grpSp>
          <p:nvGrpSpPr>
            <p:cNvPr id="3" name="Group 2"/>
            <p:cNvGrpSpPr/>
            <p:nvPr/>
          </p:nvGrpSpPr>
          <p:grpSpPr>
            <a:xfrm>
              <a:off x="2267744" y="3140968"/>
              <a:ext cx="4968552" cy="3489305"/>
              <a:chOff x="2339752" y="3108050"/>
              <a:chExt cx="4968552" cy="3489305"/>
            </a:xfrm>
          </p:grpSpPr>
          <p:pic>
            <p:nvPicPr>
              <p:cNvPr id="5" name="Picture 4"/>
              <p:cNvPicPr>
                <a:picLocks noChangeAspect="1"/>
              </p:cNvPicPr>
              <p:nvPr/>
            </p:nvPicPr>
            <p:blipFill>
              <a:blip r:embed="rId2"/>
              <a:stretch>
                <a:fillRect/>
              </a:stretch>
            </p:blipFill>
            <p:spPr>
              <a:xfrm>
                <a:off x="2339752" y="3108050"/>
                <a:ext cx="4968552" cy="3489305"/>
              </a:xfrm>
              <a:prstGeom prst="rect">
                <a:avLst/>
              </a:prstGeom>
              <a:ln>
                <a:noFill/>
              </a:ln>
            </p:spPr>
          </p:pic>
          <p:grpSp>
            <p:nvGrpSpPr>
              <p:cNvPr id="23" name="Group 22"/>
              <p:cNvGrpSpPr/>
              <p:nvPr/>
            </p:nvGrpSpPr>
            <p:grpSpPr>
              <a:xfrm>
                <a:off x="3347864" y="3284985"/>
                <a:ext cx="3168354" cy="2628292"/>
                <a:chOff x="3347864" y="3284984"/>
                <a:chExt cx="3168354" cy="2628292"/>
              </a:xfrm>
            </p:grpSpPr>
            <p:grpSp>
              <p:nvGrpSpPr>
                <p:cNvPr id="13" name="Group 12"/>
                <p:cNvGrpSpPr/>
                <p:nvPr/>
              </p:nvGrpSpPr>
              <p:grpSpPr>
                <a:xfrm>
                  <a:off x="3347864" y="3284984"/>
                  <a:ext cx="576064" cy="2160240"/>
                  <a:chOff x="3347864" y="3284984"/>
                  <a:chExt cx="576064" cy="2376264"/>
                </a:xfrm>
              </p:grpSpPr>
              <p:sp>
                <p:nvSpPr>
                  <p:cNvPr id="6" name="Rectangle 5"/>
                  <p:cNvSpPr/>
                  <p:nvPr/>
                </p:nvSpPr>
                <p:spPr bwMode="auto">
                  <a:xfrm>
                    <a:off x="3347864" y="3284984"/>
                    <a:ext cx="576064" cy="23762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p>
                </p:txBody>
              </p:sp>
              <p:cxnSp>
                <p:nvCxnSpPr>
                  <p:cNvPr id="12" name="Straight Connector 11"/>
                  <p:cNvCxnSpPr/>
                  <p:nvPr/>
                </p:nvCxnSpPr>
                <p:spPr bwMode="auto">
                  <a:xfrm>
                    <a:off x="3347864" y="4473116"/>
                    <a:ext cx="576064" cy="0"/>
                  </a:xfrm>
                  <a:prstGeom prst="line">
                    <a:avLst/>
                  </a:prstGeom>
                  <a:noFill/>
                  <a:ln w="9525" cap="flat" cmpd="sng" algn="ctr">
                    <a:solidFill>
                      <a:schemeClr val="tx1"/>
                    </a:solidFill>
                    <a:prstDash val="solid"/>
                    <a:round/>
                    <a:headEnd type="none" w="med" len="med"/>
                    <a:tailEnd type="none"/>
                  </a:ln>
                  <a:effectLst/>
                </p:spPr>
              </p:cxnSp>
            </p:grpSp>
            <p:grpSp>
              <p:nvGrpSpPr>
                <p:cNvPr id="14" name="Group 13"/>
                <p:cNvGrpSpPr/>
                <p:nvPr/>
              </p:nvGrpSpPr>
              <p:grpSpPr>
                <a:xfrm>
                  <a:off x="3958142" y="3861048"/>
                  <a:ext cx="541847" cy="1800200"/>
                  <a:chOff x="3347864" y="3284984"/>
                  <a:chExt cx="576078" cy="2376264"/>
                </a:xfrm>
              </p:grpSpPr>
              <p:sp>
                <p:nvSpPr>
                  <p:cNvPr id="15" name="Rectangle 14"/>
                  <p:cNvSpPr/>
                  <p:nvPr/>
                </p:nvSpPr>
                <p:spPr bwMode="auto">
                  <a:xfrm>
                    <a:off x="3347864" y="3284984"/>
                    <a:ext cx="576064" cy="23762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p>
                </p:txBody>
              </p:sp>
              <p:cxnSp>
                <p:nvCxnSpPr>
                  <p:cNvPr id="16" name="Straight Connector 15"/>
                  <p:cNvCxnSpPr/>
                  <p:nvPr/>
                </p:nvCxnSpPr>
                <p:spPr bwMode="auto">
                  <a:xfrm>
                    <a:off x="3347876" y="4425591"/>
                    <a:ext cx="576066" cy="0"/>
                  </a:xfrm>
                  <a:prstGeom prst="line">
                    <a:avLst/>
                  </a:prstGeom>
                  <a:noFill/>
                  <a:ln w="9525" cap="flat" cmpd="sng" algn="ctr">
                    <a:solidFill>
                      <a:schemeClr val="tx1"/>
                    </a:solidFill>
                    <a:prstDash val="solid"/>
                    <a:round/>
                    <a:headEnd type="none" w="med" len="med"/>
                    <a:tailEnd type="none"/>
                  </a:ln>
                  <a:effectLst/>
                </p:spPr>
              </p:cxnSp>
            </p:grpSp>
            <p:grpSp>
              <p:nvGrpSpPr>
                <p:cNvPr id="17" name="Group 16"/>
                <p:cNvGrpSpPr/>
                <p:nvPr/>
              </p:nvGrpSpPr>
              <p:grpSpPr>
                <a:xfrm>
                  <a:off x="4534219" y="4005064"/>
                  <a:ext cx="325812" cy="1908212"/>
                  <a:chOff x="3347864" y="3284984"/>
                  <a:chExt cx="576064" cy="2376264"/>
                </a:xfrm>
              </p:grpSpPr>
              <p:sp>
                <p:nvSpPr>
                  <p:cNvPr id="18" name="Rectangle 17"/>
                  <p:cNvSpPr/>
                  <p:nvPr/>
                </p:nvSpPr>
                <p:spPr bwMode="auto">
                  <a:xfrm>
                    <a:off x="3347864" y="3284984"/>
                    <a:ext cx="576064" cy="23762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p>
                </p:txBody>
              </p:sp>
              <p:cxnSp>
                <p:nvCxnSpPr>
                  <p:cNvPr id="19" name="Straight Connector 18"/>
                  <p:cNvCxnSpPr/>
                  <p:nvPr/>
                </p:nvCxnSpPr>
                <p:spPr bwMode="auto">
                  <a:xfrm>
                    <a:off x="3347864" y="4499375"/>
                    <a:ext cx="576064" cy="0"/>
                  </a:xfrm>
                  <a:prstGeom prst="line">
                    <a:avLst/>
                  </a:prstGeom>
                  <a:noFill/>
                  <a:ln w="9525" cap="flat" cmpd="sng" algn="ctr">
                    <a:solidFill>
                      <a:schemeClr val="tx1"/>
                    </a:solidFill>
                    <a:prstDash val="solid"/>
                    <a:round/>
                    <a:headEnd type="none" w="med" len="med"/>
                    <a:tailEnd type="none"/>
                  </a:ln>
                  <a:effectLst/>
                </p:spPr>
              </p:cxnSp>
            </p:grpSp>
            <p:grpSp>
              <p:nvGrpSpPr>
                <p:cNvPr id="20" name="Group 19"/>
                <p:cNvGrpSpPr/>
                <p:nvPr/>
              </p:nvGrpSpPr>
              <p:grpSpPr>
                <a:xfrm>
                  <a:off x="4894263" y="3861047"/>
                  <a:ext cx="1621955" cy="1944217"/>
                  <a:chOff x="3347864" y="3284984"/>
                  <a:chExt cx="576068" cy="2376264"/>
                </a:xfrm>
              </p:grpSpPr>
              <p:sp>
                <p:nvSpPr>
                  <p:cNvPr id="21" name="Rectangle 20"/>
                  <p:cNvSpPr/>
                  <p:nvPr/>
                </p:nvSpPr>
                <p:spPr bwMode="auto">
                  <a:xfrm>
                    <a:off x="3347864" y="3284984"/>
                    <a:ext cx="576064" cy="23762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p>
                </p:txBody>
              </p:sp>
              <p:cxnSp>
                <p:nvCxnSpPr>
                  <p:cNvPr id="22" name="Straight Connector 21"/>
                  <p:cNvCxnSpPr/>
                  <p:nvPr/>
                </p:nvCxnSpPr>
                <p:spPr bwMode="auto">
                  <a:xfrm>
                    <a:off x="3347868" y="4564897"/>
                    <a:ext cx="576064" cy="0"/>
                  </a:xfrm>
                  <a:prstGeom prst="line">
                    <a:avLst/>
                  </a:prstGeom>
                  <a:noFill/>
                  <a:ln w="9525" cap="flat" cmpd="sng" algn="ctr">
                    <a:solidFill>
                      <a:schemeClr val="tx1"/>
                    </a:solidFill>
                    <a:prstDash val="solid"/>
                    <a:round/>
                    <a:headEnd type="none" w="med" len="med"/>
                    <a:tailEnd type="none"/>
                  </a:ln>
                  <a:effectLst/>
                </p:spPr>
              </p:cxnSp>
            </p:grpSp>
          </p:grpSp>
        </p:grpSp>
        <p:sp>
          <p:nvSpPr>
            <p:cNvPr id="7" name="Rectangle 6"/>
            <p:cNvSpPr/>
            <p:nvPr/>
          </p:nvSpPr>
          <p:spPr bwMode="auto">
            <a:xfrm>
              <a:off x="3275856" y="4941168"/>
              <a:ext cx="576064" cy="360040"/>
            </a:xfrm>
            <a:prstGeom prst="rect">
              <a:avLst/>
            </a:prstGeom>
            <a:solidFill>
              <a:srgbClr val="FFC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24" name="Rectangle 23"/>
            <p:cNvSpPr/>
            <p:nvPr/>
          </p:nvSpPr>
          <p:spPr bwMode="auto">
            <a:xfrm>
              <a:off x="3275856" y="5301207"/>
              <a:ext cx="576064" cy="774000"/>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25" name="Rectangle 24"/>
            <p:cNvSpPr/>
            <p:nvPr/>
          </p:nvSpPr>
          <p:spPr bwMode="auto">
            <a:xfrm flipV="1">
              <a:off x="3887084" y="5373213"/>
              <a:ext cx="540884" cy="216026"/>
            </a:xfrm>
            <a:prstGeom prst="rect">
              <a:avLst/>
            </a:prstGeom>
            <a:solidFill>
              <a:srgbClr val="FFC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26" name="Rectangle 25"/>
            <p:cNvSpPr/>
            <p:nvPr/>
          </p:nvSpPr>
          <p:spPr bwMode="auto">
            <a:xfrm flipV="1">
              <a:off x="3894301" y="5586157"/>
              <a:ext cx="540884" cy="489050"/>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27" name="Rectangle 26"/>
            <p:cNvSpPr/>
            <p:nvPr/>
          </p:nvSpPr>
          <p:spPr bwMode="auto">
            <a:xfrm flipV="1">
              <a:off x="4460792" y="5472184"/>
              <a:ext cx="327231" cy="189064"/>
            </a:xfrm>
            <a:prstGeom prst="rect">
              <a:avLst/>
            </a:prstGeom>
            <a:solidFill>
              <a:srgbClr val="FFC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29" name="Rectangle 28"/>
            <p:cNvSpPr/>
            <p:nvPr/>
          </p:nvSpPr>
          <p:spPr bwMode="auto">
            <a:xfrm flipV="1">
              <a:off x="4467336" y="5661247"/>
              <a:ext cx="327231" cy="413959"/>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30" name="Rectangle 29"/>
            <p:cNvSpPr/>
            <p:nvPr/>
          </p:nvSpPr>
          <p:spPr bwMode="auto">
            <a:xfrm flipV="1">
              <a:off x="4826718" y="5445223"/>
              <a:ext cx="1617481" cy="181597"/>
            </a:xfrm>
            <a:prstGeom prst="rect">
              <a:avLst/>
            </a:prstGeom>
            <a:solidFill>
              <a:srgbClr val="FFC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31" name="Rectangle 30"/>
            <p:cNvSpPr/>
            <p:nvPr/>
          </p:nvSpPr>
          <p:spPr bwMode="auto">
            <a:xfrm flipV="1">
              <a:off x="4822878" y="5626819"/>
              <a:ext cx="1617481" cy="448386"/>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grpSp>
      <p:sp>
        <p:nvSpPr>
          <p:cNvPr id="32" name="Rectangle 31"/>
          <p:cNvSpPr/>
          <p:nvPr/>
        </p:nvSpPr>
        <p:spPr bwMode="auto">
          <a:xfrm flipV="1">
            <a:off x="6876256" y="3861048"/>
            <a:ext cx="814454" cy="292694"/>
          </a:xfrm>
          <a:prstGeom prst="rect">
            <a:avLst/>
          </a:prstGeom>
          <a:solidFill>
            <a:srgbClr val="FFC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33" name="Rectangle 32"/>
          <p:cNvSpPr/>
          <p:nvPr/>
        </p:nvSpPr>
        <p:spPr bwMode="auto">
          <a:xfrm flipV="1">
            <a:off x="6948264" y="5152530"/>
            <a:ext cx="814454" cy="292694"/>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8" name="TextBox 7"/>
          <p:cNvSpPr txBox="1"/>
          <p:nvPr/>
        </p:nvSpPr>
        <p:spPr>
          <a:xfrm>
            <a:off x="7740352" y="3573016"/>
            <a:ext cx="1287532" cy="923330"/>
          </a:xfrm>
          <a:prstGeom prst="rect">
            <a:avLst/>
          </a:prstGeom>
          <a:noFill/>
        </p:spPr>
        <p:txBody>
          <a:bodyPr wrap="none" rtlCol="0">
            <a:spAutoFit/>
          </a:bodyPr>
          <a:lstStyle/>
          <a:p>
            <a:r>
              <a:rPr lang="en-GB" dirty="0" smtClean="0"/>
              <a:t>30 to 40% </a:t>
            </a:r>
          </a:p>
          <a:p>
            <a:r>
              <a:rPr lang="en-GB" dirty="0"/>
              <a:t>d</a:t>
            </a:r>
            <a:r>
              <a:rPr lang="en-GB" dirty="0" smtClean="0"/>
              <a:t>ecrease </a:t>
            </a:r>
          </a:p>
          <a:p>
            <a:r>
              <a:rPr lang="en-GB" dirty="0"/>
              <a:t>f</a:t>
            </a:r>
            <a:r>
              <a:rPr lang="en-GB" dirty="0" smtClean="0"/>
              <a:t>rom mean</a:t>
            </a:r>
            <a:endParaRPr lang="en-GB" dirty="0"/>
          </a:p>
        </p:txBody>
      </p:sp>
      <p:sp>
        <p:nvSpPr>
          <p:cNvPr id="34" name="TextBox 33"/>
          <p:cNvSpPr txBox="1"/>
          <p:nvPr/>
        </p:nvSpPr>
        <p:spPr>
          <a:xfrm>
            <a:off x="7850651" y="4825853"/>
            <a:ext cx="1287532" cy="923330"/>
          </a:xfrm>
          <a:prstGeom prst="rect">
            <a:avLst/>
          </a:prstGeom>
          <a:noFill/>
        </p:spPr>
        <p:txBody>
          <a:bodyPr wrap="none" rtlCol="0">
            <a:spAutoFit/>
          </a:bodyPr>
          <a:lstStyle/>
          <a:p>
            <a:r>
              <a:rPr lang="en-GB" dirty="0" smtClean="0"/>
              <a:t>&gt; 40% </a:t>
            </a:r>
          </a:p>
          <a:p>
            <a:r>
              <a:rPr lang="en-GB" dirty="0"/>
              <a:t>d</a:t>
            </a:r>
            <a:r>
              <a:rPr lang="en-GB" dirty="0" smtClean="0"/>
              <a:t>ecrease</a:t>
            </a:r>
          </a:p>
          <a:p>
            <a:r>
              <a:rPr lang="en-GB" dirty="0"/>
              <a:t>f</a:t>
            </a:r>
            <a:r>
              <a:rPr lang="en-GB" dirty="0" smtClean="0"/>
              <a:t>rom mean</a:t>
            </a:r>
            <a:endParaRPr lang="en-GB" dirty="0"/>
          </a:p>
        </p:txBody>
      </p:sp>
    </p:spTree>
    <p:extLst>
      <p:ext uri="{BB962C8B-B14F-4D97-AF65-F5344CB8AC3E}">
        <p14:creationId xmlns:p14="http://schemas.microsoft.com/office/powerpoint/2010/main" val="27588130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5616" y="332656"/>
            <a:ext cx="7157884" cy="6190370"/>
          </a:xfrm>
          <a:prstGeom prst="rect">
            <a:avLst/>
          </a:prstGeom>
        </p:spPr>
      </p:pic>
    </p:spTree>
    <p:extLst>
      <p:ext uri="{BB962C8B-B14F-4D97-AF65-F5344CB8AC3E}">
        <p14:creationId xmlns:p14="http://schemas.microsoft.com/office/powerpoint/2010/main" val="3947178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3077"/>
            <a:ext cx="7700963" cy="1079500"/>
          </a:xfrm>
        </p:spPr>
        <p:txBody>
          <a:bodyPr/>
          <a:lstStyle/>
          <a:p>
            <a:r>
              <a:rPr lang="en-GB" dirty="0" smtClean="0"/>
              <a:t>CASE 1) Suspected non azotaemic CKD and congenital renal disease</a:t>
            </a:r>
            <a:endParaRPr lang="en-GB" dirty="0"/>
          </a:p>
        </p:txBody>
      </p:sp>
      <p:sp>
        <p:nvSpPr>
          <p:cNvPr id="3" name="Content Placeholder 2"/>
          <p:cNvSpPr>
            <a:spLocks noGrp="1"/>
          </p:cNvSpPr>
          <p:nvPr>
            <p:ph idx="1"/>
          </p:nvPr>
        </p:nvSpPr>
        <p:spPr>
          <a:xfrm>
            <a:off x="575955" y="1700808"/>
            <a:ext cx="7700963" cy="4824536"/>
          </a:xfrm>
        </p:spPr>
        <p:txBody>
          <a:bodyPr/>
          <a:lstStyle/>
          <a:p>
            <a:r>
              <a:rPr lang="en-GB" dirty="0" smtClean="0"/>
              <a:t>Thud, Bullterrier, 5 mo</a:t>
            </a:r>
            <a:r>
              <a:rPr lang="en-GB" dirty="0"/>
              <a:t>, ME </a:t>
            </a:r>
            <a:endParaRPr lang="en-GB" dirty="0" smtClean="0"/>
          </a:p>
          <a:p>
            <a:pPr marL="0" indent="0">
              <a:buNone/>
            </a:pPr>
            <a:r>
              <a:rPr lang="en-GB" dirty="0" smtClean="0"/>
              <a:t>(12.8 kg)</a:t>
            </a:r>
            <a:r>
              <a:rPr lang="en-GB" dirty="0"/>
              <a:t> </a:t>
            </a:r>
            <a:r>
              <a:rPr lang="en-GB" dirty="0" smtClean="0"/>
              <a:t>adopted from Dogs Trust</a:t>
            </a:r>
          </a:p>
          <a:p>
            <a:pPr marL="0" indent="0">
              <a:buNone/>
            </a:pPr>
            <a:endParaRPr lang="en-GB" dirty="0" smtClean="0"/>
          </a:p>
          <a:p>
            <a:pPr eaLnBrk="1" fontAlgn="t" hangingPunct="1"/>
            <a:r>
              <a:rPr lang="en-GB" dirty="0" smtClean="0"/>
              <a:t>PUPD since approximately 2 months old (140 to 350 ml/kg/day)</a:t>
            </a:r>
          </a:p>
          <a:p>
            <a:r>
              <a:rPr lang="en-GB" dirty="0" smtClean="0"/>
              <a:t>Urine SG=1.008 to 1.012</a:t>
            </a:r>
            <a:endParaRPr lang="en-GB" dirty="0"/>
          </a:p>
          <a:p>
            <a:r>
              <a:rPr lang="en-GB" dirty="0" smtClean="0"/>
              <a:t>Borderline creatinine: 101 to 108 µmol/L [RI 27-106</a:t>
            </a:r>
            <a:r>
              <a:rPr lang="en-GB" dirty="0"/>
              <a:t>]</a:t>
            </a:r>
            <a:endParaRPr lang="en-GB" dirty="0" smtClean="0"/>
          </a:p>
          <a:p>
            <a:r>
              <a:rPr lang="en-GB" dirty="0"/>
              <a:t>Renal ultrasound: indistinct corticomedullary junction &amp; lack of medulla. Almost appear ‘squashed’</a:t>
            </a:r>
          </a:p>
          <a:p>
            <a:endParaRPr lang="en-GB" dirty="0"/>
          </a:p>
          <a:p>
            <a:pPr marL="0" indent="0">
              <a:buNone/>
            </a:pPr>
            <a:r>
              <a:rPr lang="en-GB" b="1" u="sng" dirty="0" smtClean="0"/>
              <a:t>Question</a:t>
            </a:r>
            <a:r>
              <a:rPr lang="en-GB" dirty="0" smtClean="0"/>
              <a:t>: can congenital renal disease be supported despite borderline azotaemia?</a:t>
            </a:r>
            <a:endParaRPr lang="en-GB" dirty="0"/>
          </a:p>
          <a:p>
            <a:endParaRPr lang="en-GB" dirty="0"/>
          </a:p>
          <a:p>
            <a:endParaRPr lang="en-GB" dirty="0"/>
          </a:p>
        </p:txBody>
      </p:sp>
      <p:pic>
        <p:nvPicPr>
          <p:cNvPr id="5" name="Picture 4"/>
          <p:cNvPicPr>
            <a:picLocks noChangeAspect="1"/>
          </p:cNvPicPr>
          <p:nvPr/>
        </p:nvPicPr>
        <p:blipFill>
          <a:blip r:embed="rId2"/>
          <a:stretch>
            <a:fillRect/>
          </a:stretch>
        </p:blipFill>
        <p:spPr>
          <a:xfrm>
            <a:off x="6671308" y="1124744"/>
            <a:ext cx="2466667" cy="1847619"/>
          </a:xfrm>
          <a:prstGeom prst="rect">
            <a:avLst/>
          </a:prstGeom>
        </p:spPr>
      </p:pic>
    </p:spTree>
    <p:extLst>
      <p:ext uri="{BB962C8B-B14F-4D97-AF65-F5344CB8AC3E}">
        <p14:creationId xmlns:p14="http://schemas.microsoft.com/office/powerpoint/2010/main" val="3103630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5364088" y="2060848"/>
            <a:ext cx="3829714" cy="2689524"/>
            <a:chOff x="5364088" y="2060848"/>
            <a:chExt cx="3829714" cy="2689524"/>
          </a:xfrm>
        </p:grpSpPr>
        <p:grpSp>
          <p:nvGrpSpPr>
            <p:cNvPr id="5" name="Group 4"/>
            <p:cNvGrpSpPr/>
            <p:nvPr/>
          </p:nvGrpSpPr>
          <p:grpSpPr>
            <a:xfrm>
              <a:off x="5364088" y="2060848"/>
              <a:ext cx="3829714" cy="2689524"/>
              <a:chOff x="2267744" y="3140968"/>
              <a:chExt cx="4968552" cy="3489305"/>
            </a:xfrm>
          </p:grpSpPr>
          <p:grpSp>
            <p:nvGrpSpPr>
              <p:cNvPr id="7" name="Group 6"/>
              <p:cNvGrpSpPr/>
              <p:nvPr/>
            </p:nvGrpSpPr>
            <p:grpSpPr>
              <a:xfrm>
                <a:off x="2267744" y="3140968"/>
                <a:ext cx="4968552" cy="3489305"/>
                <a:chOff x="2339752" y="3108050"/>
                <a:chExt cx="4968552" cy="3489305"/>
              </a:xfrm>
            </p:grpSpPr>
            <p:pic>
              <p:nvPicPr>
                <p:cNvPr id="16" name="Picture 15"/>
                <p:cNvPicPr>
                  <a:picLocks noChangeAspect="1"/>
                </p:cNvPicPr>
                <p:nvPr/>
              </p:nvPicPr>
              <p:blipFill>
                <a:blip r:embed="rId2"/>
                <a:stretch>
                  <a:fillRect/>
                </a:stretch>
              </p:blipFill>
              <p:spPr>
                <a:xfrm>
                  <a:off x="2339752" y="3108050"/>
                  <a:ext cx="4968552" cy="3489305"/>
                </a:xfrm>
                <a:prstGeom prst="rect">
                  <a:avLst/>
                </a:prstGeom>
                <a:ln>
                  <a:noFill/>
                </a:ln>
              </p:spPr>
            </p:pic>
            <p:grpSp>
              <p:nvGrpSpPr>
                <p:cNvPr id="17" name="Group 16"/>
                <p:cNvGrpSpPr/>
                <p:nvPr/>
              </p:nvGrpSpPr>
              <p:grpSpPr>
                <a:xfrm>
                  <a:off x="3347864" y="3284985"/>
                  <a:ext cx="3168354" cy="2628292"/>
                  <a:chOff x="3347864" y="3284984"/>
                  <a:chExt cx="3168354" cy="2628292"/>
                </a:xfrm>
              </p:grpSpPr>
              <p:grpSp>
                <p:nvGrpSpPr>
                  <p:cNvPr id="18" name="Group 17"/>
                  <p:cNvGrpSpPr/>
                  <p:nvPr/>
                </p:nvGrpSpPr>
                <p:grpSpPr>
                  <a:xfrm>
                    <a:off x="3347864" y="3284984"/>
                    <a:ext cx="576064" cy="2160240"/>
                    <a:chOff x="3347864" y="3284984"/>
                    <a:chExt cx="576064" cy="2376264"/>
                  </a:xfrm>
                </p:grpSpPr>
                <p:sp>
                  <p:nvSpPr>
                    <p:cNvPr id="28" name="Rectangle 27"/>
                    <p:cNvSpPr/>
                    <p:nvPr/>
                  </p:nvSpPr>
                  <p:spPr bwMode="auto">
                    <a:xfrm>
                      <a:off x="3347864" y="3284984"/>
                      <a:ext cx="576064" cy="23762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p>
                  </p:txBody>
                </p:sp>
                <p:cxnSp>
                  <p:nvCxnSpPr>
                    <p:cNvPr id="29" name="Straight Connector 28"/>
                    <p:cNvCxnSpPr/>
                    <p:nvPr/>
                  </p:nvCxnSpPr>
                  <p:spPr bwMode="auto">
                    <a:xfrm>
                      <a:off x="3347864" y="4473116"/>
                      <a:ext cx="576064" cy="0"/>
                    </a:xfrm>
                    <a:prstGeom prst="line">
                      <a:avLst/>
                    </a:prstGeom>
                    <a:noFill/>
                    <a:ln w="9525" cap="flat" cmpd="sng" algn="ctr">
                      <a:solidFill>
                        <a:schemeClr val="tx1"/>
                      </a:solidFill>
                      <a:prstDash val="solid"/>
                      <a:round/>
                      <a:headEnd type="none" w="med" len="med"/>
                      <a:tailEnd type="none"/>
                    </a:ln>
                    <a:effectLst/>
                  </p:spPr>
                </p:cxnSp>
              </p:grpSp>
              <p:grpSp>
                <p:nvGrpSpPr>
                  <p:cNvPr id="19" name="Group 18"/>
                  <p:cNvGrpSpPr/>
                  <p:nvPr/>
                </p:nvGrpSpPr>
                <p:grpSpPr>
                  <a:xfrm>
                    <a:off x="3958142" y="3861048"/>
                    <a:ext cx="541847" cy="1800200"/>
                    <a:chOff x="3347864" y="3284984"/>
                    <a:chExt cx="576078" cy="2376264"/>
                  </a:xfrm>
                </p:grpSpPr>
                <p:sp>
                  <p:nvSpPr>
                    <p:cNvPr id="26" name="Rectangle 25"/>
                    <p:cNvSpPr/>
                    <p:nvPr/>
                  </p:nvSpPr>
                  <p:spPr bwMode="auto">
                    <a:xfrm>
                      <a:off x="3347864" y="3284984"/>
                      <a:ext cx="576064" cy="23762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p>
                  </p:txBody>
                </p:sp>
                <p:cxnSp>
                  <p:nvCxnSpPr>
                    <p:cNvPr id="27" name="Straight Connector 26"/>
                    <p:cNvCxnSpPr/>
                    <p:nvPr/>
                  </p:nvCxnSpPr>
                  <p:spPr bwMode="auto">
                    <a:xfrm>
                      <a:off x="3347876" y="4425591"/>
                      <a:ext cx="576066" cy="0"/>
                    </a:xfrm>
                    <a:prstGeom prst="line">
                      <a:avLst/>
                    </a:prstGeom>
                    <a:noFill/>
                    <a:ln w="9525" cap="flat" cmpd="sng" algn="ctr">
                      <a:solidFill>
                        <a:schemeClr val="tx1"/>
                      </a:solidFill>
                      <a:prstDash val="solid"/>
                      <a:round/>
                      <a:headEnd type="none" w="med" len="med"/>
                      <a:tailEnd type="none"/>
                    </a:ln>
                    <a:effectLst/>
                  </p:spPr>
                </p:cxnSp>
              </p:grpSp>
              <p:grpSp>
                <p:nvGrpSpPr>
                  <p:cNvPr id="20" name="Group 19"/>
                  <p:cNvGrpSpPr/>
                  <p:nvPr/>
                </p:nvGrpSpPr>
                <p:grpSpPr>
                  <a:xfrm>
                    <a:off x="4534219" y="4005064"/>
                    <a:ext cx="325812" cy="1908212"/>
                    <a:chOff x="3347864" y="3284984"/>
                    <a:chExt cx="576064" cy="2376264"/>
                  </a:xfrm>
                </p:grpSpPr>
                <p:sp>
                  <p:nvSpPr>
                    <p:cNvPr id="24" name="Rectangle 23"/>
                    <p:cNvSpPr/>
                    <p:nvPr/>
                  </p:nvSpPr>
                  <p:spPr bwMode="auto">
                    <a:xfrm>
                      <a:off x="3347864" y="3284984"/>
                      <a:ext cx="576064" cy="23762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p>
                  </p:txBody>
                </p:sp>
                <p:cxnSp>
                  <p:nvCxnSpPr>
                    <p:cNvPr id="25" name="Straight Connector 24"/>
                    <p:cNvCxnSpPr/>
                    <p:nvPr/>
                  </p:nvCxnSpPr>
                  <p:spPr bwMode="auto">
                    <a:xfrm>
                      <a:off x="3347864" y="4499375"/>
                      <a:ext cx="576064" cy="0"/>
                    </a:xfrm>
                    <a:prstGeom prst="line">
                      <a:avLst/>
                    </a:prstGeom>
                    <a:noFill/>
                    <a:ln w="9525" cap="flat" cmpd="sng" algn="ctr">
                      <a:solidFill>
                        <a:schemeClr val="tx1"/>
                      </a:solidFill>
                      <a:prstDash val="solid"/>
                      <a:round/>
                      <a:headEnd type="none" w="med" len="med"/>
                      <a:tailEnd type="none"/>
                    </a:ln>
                    <a:effectLst/>
                  </p:spPr>
                </p:cxnSp>
              </p:grpSp>
              <p:grpSp>
                <p:nvGrpSpPr>
                  <p:cNvPr id="21" name="Group 20"/>
                  <p:cNvGrpSpPr/>
                  <p:nvPr/>
                </p:nvGrpSpPr>
                <p:grpSpPr>
                  <a:xfrm>
                    <a:off x="4894263" y="3861047"/>
                    <a:ext cx="1621955" cy="1944217"/>
                    <a:chOff x="3347864" y="3284984"/>
                    <a:chExt cx="576068" cy="2376264"/>
                  </a:xfrm>
                </p:grpSpPr>
                <p:sp>
                  <p:nvSpPr>
                    <p:cNvPr id="22" name="Rectangle 21"/>
                    <p:cNvSpPr/>
                    <p:nvPr/>
                  </p:nvSpPr>
                  <p:spPr bwMode="auto">
                    <a:xfrm>
                      <a:off x="3347864" y="3284984"/>
                      <a:ext cx="576064" cy="23762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p>
                  </p:txBody>
                </p:sp>
                <p:cxnSp>
                  <p:nvCxnSpPr>
                    <p:cNvPr id="23" name="Straight Connector 22"/>
                    <p:cNvCxnSpPr/>
                    <p:nvPr/>
                  </p:nvCxnSpPr>
                  <p:spPr bwMode="auto">
                    <a:xfrm>
                      <a:off x="3347868" y="4564897"/>
                      <a:ext cx="576064" cy="0"/>
                    </a:xfrm>
                    <a:prstGeom prst="line">
                      <a:avLst/>
                    </a:prstGeom>
                    <a:noFill/>
                    <a:ln w="9525" cap="flat" cmpd="sng" algn="ctr">
                      <a:solidFill>
                        <a:schemeClr val="tx1"/>
                      </a:solidFill>
                      <a:prstDash val="solid"/>
                      <a:round/>
                      <a:headEnd type="none" w="med" len="med"/>
                      <a:tailEnd type="none"/>
                    </a:ln>
                    <a:effectLst/>
                  </p:spPr>
                </p:cxnSp>
              </p:grpSp>
            </p:grpSp>
          </p:grpSp>
          <p:sp>
            <p:nvSpPr>
              <p:cNvPr id="8" name="Rectangle 7"/>
              <p:cNvSpPr/>
              <p:nvPr/>
            </p:nvSpPr>
            <p:spPr bwMode="auto">
              <a:xfrm>
                <a:off x="3275856" y="4941168"/>
                <a:ext cx="576064" cy="360040"/>
              </a:xfrm>
              <a:prstGeom prst="rect">
                <a:avLst/>
              </a:prstGeom>
              <a:solidFill>
                <a:srgbClr val="FFC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3275856" y="5301207"/>
                <a:ext cx="576064" cy="774000"/>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flipV="1">
                <a:off x="3887084" y="5373213"/>
                <a:ext cx="540884" cy="216026"/>
              </a:xfrm>
              <a:prstGeom prst="rect">
                <a:avLst/>
              </a:prstGeom>
              <a:solidFill>
                <a:srgbClr val="FFC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flipV="1">
                <a:off x="3894301" y="5586157"/>
                <a:ext cx="540884" cy="489050"/>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flipV="1">
                <a:off x="4460792" y="5472184"/>
                <a:ext cx="327231" cy="189064"/>
              </a:xfrm>
              <a:prstGeom prst="rect">
                <a:avLst/>
              </a:prstGeom>
              <a:solidFill>
                <a:srgbClr val="FFC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flipV="1">
                <a:off x="4467336" y="5661247"/>
                <a:ext cx="327231" cy="413959"/>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flipV="1">
                <a:off x="4826718" y="5445223"/>
                <a:ext cx="1617481" cy="181597"/>
              </a:xfrm>
              <a:prstGeom prst="rect">
                <a:avLst/>
              </a:prstGeom>
              <a:solidFill>
                <a:srgbClr val="FFC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15" name="Rectangle 14"/>
              <p:cNvSpPr/>
              <p:nvPr/>
            </p:nvSpPr>
            <p:spPr bwMode="auto">
              <a:xfrm flipV="1">
                <a:off x="4822878" y="5626819"/>
                <a:ext cx="1617481" cy="448386"/>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grpSp>
        <p:grpSp>
          <p:nvGrpSpPr>
            <p:cNvPr id="37" name="Group 36"/>
            <p:cNvGrpSpPr/>
            <p:nvPr/>
          </p:nvGrpSpPr>
          <p:grpSpPr>
            <a:xfrm>
              <a:off x="5940152" y="4113104"/>
              <a:ext cx="864096" cy="252000"/>
              <a:chOff x="5940152" y="4113104"/>
              <a:chExt cx="864096" cy="252000"/>
            </a:xfrm>
          </p:grpSpPr>
          <p:cxnSp>
            <p:nvCxnSpPr>
              <p:cNvPr id="30" name="Straight Connector 29"/>
              <p:cNvCxnSpPr/>
              <p:nvPr/>
            </p:nvCxnSpPr>
            <p:spPr bwMode="auto">
              <a:xfrm>
                <a:off x="5940152" y="4139836"/>
                <a:ext cx="645004" cy="0"/>
              </a:xfrm>
              <a:prstGeom prst="line">
                <a:avLst/>
              </a:prstGeom>
              <a:noFill/>
              <a:ln w="19050" cap="flat" cmpd="sng" algn="ctr">
                <a:solidFill>
                  <a:srgbClr val="0070C0"/>
                </a:solidFill>
                <a:prstDash val="solid"/>
                <a:round/>
                <a:headEnd type="none" w="med" len="med"/>
                <a:tailEnd type="triangle"/>
              </a:ln>
              <a:effectLst/>
            </p:spPr>
          </p:cxnSp>
          <p:cxnSp>
            <p:nvCxnSpPr>
              <p:cNvPr id="34" name="Straight Connector 33"/>
              <p:cNvCxnSpPr/>
              <p:nvPr/>
            </p:nvCxnSpPr>
            <p:spPr bwMode="auto">
              <a:xfrm flipV="1">
                <a:off x="6585156" y="4113104"/>
                <a:ext cx="0" cy="252000"/>
              </a:xfrm>
              <a:prstGeom prst="line">
                <a:avLst/>
              </a:prstGeom>
              <a:noFill/>
              <a:ln w="19050" cap="flat" cmpd="sng" algn="ctr">
                <a:solidFill>
                  <a:srgbClr val="0070C0"/>
                </a:solidFill>
                <a:prstDash val="solid"/>
                <a:round/>
                <a:headEnd type="none" w="med" len="med"/>
                <a:tailEnd type="none"/>
              </a:ln>
              <a:effectLst/>
            </p:spPr>
          </p:cxnSp>
          <p:cxnSp>
            <p:nvCxnSpPr>
              <p:cNvPr id="35" name="Straight Connector 34"/>
              <p:cNvCxnSpPr/>
              <p:nvPr/>
            </p:nvCxnSpPr>
            <p:spPr bwMode="auto">
              <a:xfrm flipV="1">
                <a:off x="6804248" y="4113104"/>
                <a:ext cx="0" cy="252000"/>
              </a:xfrm>
              <a:prstGeom prst="line">
                <a:avLst/>
              </a:prstGeom>
              <a:noFill/>
              <a:ln w="19050" cap="flat" cmpd="sng" algn="ctr">
                <a:solidFill>
                  <a:srgbClr val="0070C0"/>
                </a:solidFill>
                <a:prstDash val="solid"/>
                <a:round/>
                <a:headEnd type="none" w="med" len="med"/>
                <a:tailEnd type="none"/>
              </a:ln>
              <a:effectLst/>
            </p:spPr>
          </p:cxnSp>
        </p:grpSp>
      </p:grpSp>
      <p:sp>
        <p:nvSpPr>
          <p:cNvPr id="2" name="Title 1"/>
          <p:cNvSpPr>
            <a:spLocks noGrp="1"/>
          </p:cNvSpPr>
          <p:nvPr>
            <p:ph type="title"/>
          </p:nvPr>
        </p:nvSpPr>
        <p:spPr>
          <a:xfrm>
            <a:off x="611560" y="263077"/>
            <a:ext cx="7700963" cy="1079500"/>
          </a:xfrm>
        </p:spPr>
        <p:txBody>
          <a:bodyPr/>
          <a:lstStyle/>
          <a:p>
            <a:r>
              <a:rPr lang="en-GB" dirty="0" smtClean="0"/>
              <a:t>CASE 1) Suspected non azotaemic CKD and renal dysplasia</a:t>
            </a:r>
            <a:endParaRPr lang="en-GB" dirty="0"/>
          </a:p>
        </p:txBody>
      </p:sp>
      <p:sp>
        <p:nvSpPr>
          <p:cNvPr id="3" name="Content Placeholder 2"/>
          <p:cNvSpPr>
            <a:spLocks noGrp="1"/>
          </p:cNvSpPr>
          <p:nvPr>
            <p:ph idx="1"/>
          </p:nvPr>
        </p:nvSpPr>
        <p:spPr>
          <a:xfrm>
            <a:off x="476806" y="1772816"/>
            <a:ext cx="5247321" cy="4462463"/>
          </a:xfrm>
        </p:spPr>
        <p:txBody>
          <a:bodyPr/>
          <a:lstStyle/>
          <a:p>
            <a:r>
              <a:rPr lang="en-GB" dirty="0"/>
              <a:t>2 negative urine </a:t>
            </a:r>
            <a:r>
              <a:rPr lang="en-GB" dirty="0" smtClean="0"/>
              <a:t>cultures</a:t>
            </a:r>
          </a:p>
          <a:p>
            <a:r>
              <a:rPr lang="en-GB" dirty="0" smtClean="0"/>
              <a:t>Urinary Protein Creatinine ratio: intermittent proteinuria (1.3)</a:t>
            </a:r>
          </a:p>
          <a:p>
            <a:r>
              <a:rPr lang="en-GB" dirty="0"/>
              <a:t>Total calcium and bile acid test: normal</a:t>
            </a:r>
          </a:p>
          <a:p>
            <a:endParaRPr lang="en-GB" dirty="0" smtClean="0"/>
          </a:p>
          <a:p>
            <a:r>
              <a:rPr lang="en-GB" b="1" dirty="0" smtClean="0"/>
              <a:t>GFR </a:t>
            </a:r>
            <a:r>
              <a:rPr lang="en-GB" b="1" dirty="0"/>
              <a:t>: 1.09 mL/kg/min </a:t>
            </a:r>
          </a:p>
          <a:p>
            <a:pPr eaLnBrk="1" fontAlgn="b" hangingPunct="1"/>
            <a:r>
              <a:rPr lang="en-GB" dirty="0" smtClean="0"/>
              <a:t>Average 2.4 mL/kg/min and reference range: 1.29-3.50 for weight quartile (adult weight)</a:t>
            </a:r>
          </a:p>
          <a:p>
            <a:endParaRPr lang="en-GB" dirty="0" smtClean="0"/>
          </a:p>
          <a:p>
            <a:endParaRPr lang="en-GB" dirty="0"/>
          </a:p>
          <a:p>
            <a:endParaRPr lang="en-GB" dirty="0" smtClean="0"/>
          </a:p>
          <a:p>
            <a:endParaRPr lang="en-GB" dirty="0"/>
          </a:p>
          <a:p>
            <a:endParaRPr lang="en-GB" dirty="0"/>
          </a:p>
          <a:p>
            <a:endParaRPr lang="en-GB" dirty="0"/>
          </a:p>
        </p:txBody>
      </p:sp>
      <p:cxnSp>
        <p:nvCxnSpPr>
          <p:cNvPr id="32" name="Straight Connector 31"/>
          <p:cNvCxnSpPr/>
          <p:nvPr/>
        </p:nvCxnSpPr>
        <p:spPr bwMode="auto">
          <a:xfrm>
            <a:off x="6585156" y="4149080"/>
            <a:ext cx="234000" cy="0"/>
          </a:xfrm>
          <a:prstGeom prst="line">
            <a:avLst/>
          </a:prstGeom>
          <a:noFill/>
          <a:ln w="19050" cap="flat" cmpd="sng" algn="ctr">
            <a:solidFill>
              <a:srgbClr val="0070C0"/>
            </a:solidFill>
            <a:prstDash val="solid"/>
            <a:round/>
            <a:headEnd type="triangle" w="med" len="med"/>
            <a:tailEnd type="triangle"/>
          </a:ln>
          <a:effectLst/>
        </p:spPr>
      </p:cxnSp>
    </p:spTree>
    <p:extLst>
      <p:ext uri="{BB962C8B-B14F-4D97-AF65-F5344CB8AC3E}">
        <p14:creationId xmlns:p14="http://schemas.microsoft.com/office/powerpoint/2010/main" val="2076231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95288" y="188913"/>
            <a:ext cx="7700962" cy="1079500"/>
          </a:xfrm>
        </p:spPr>
        <p:txBody>
          <a:bodyPr/>
          <a:lstStyle/>
          <a:p>
            <a:r>
              <a:rPr lang="en-GB" altLang="en-US" dirty="0" smtClean="0"/>
              <a:t>My background / Disclosures</a:t>
            </a:r>
          </a:p>
        </p:txBody>
      </p:sp>
      <p:sp>
        <p:nvSpPr>
          <p:cNvPr id="3" name="Content Placeholder 2"/>
          <p:cNvSpPr>
            <a:spLocks noGrp="1"/>
          </p:cNvSpPr>
          <p:nvPr>
            <p:ph idx="1"/>
          </p:nvPr>
        </p:nvSpPr>
        <p:spPr>
          <a:xfrm>
            <a:off x="609600" y="990600"/>
            <a:ext cx="4773613" cy="3230563"/>
          </a:xfrm>
        </p:spPr>
        <p:txBody>
          <a:bodyPr/>
          <a:lstStyle/>
          <a:p>
            <a:pPr>
              <a:buFont typeface="Wingdings" panose="05000000000000000000" pitchFamily="2" charset="2"/>
              <a:buChar char="q"/>
              <a:defRPr/>
            </a:pPr>
            <a:r>
              <a:rPr lang="en-GB" dirty="0" smtClean="0"/>
              <a:t>Veterinary anaesthesia </a:t>
            </a:r>
            <a:r>
              <a:rPr lang="en-GB" dirty="0"/>
              <a:t>and analgesia </a:t>
            </a:r>
            <a:r>
              <a:rPr lang="en-GB" dirty="0" smtClean="0"/>
              <a:t>boarded clinician</a:t>
            </a:r>
            <a:endParaRPr lang="en-GB" dirty="0"/>
          </a:p>
          <a:p>
            <a:pPr marL="0" indent="0">
              <a:defRPr/>
            </a:pPr>
            <a:endParaRPr lang="en-GB" dirty="0"/>
          </a:p>
          <a:p>
            <a:pPr>
              <a:buFont typeface="Wingdings" panose="05000000000000000000" pitchFamily="2" charset="2"/>
              <a:buChar char="q"/>
              <a:defRPr/>
            </a:pPr>
            <a:r>
              <a:rPr lang="en-GB" dirty="0" smtClean="0"/>
              <a:t>Pharmacology diplomate</a:t>
            </a:r>
          </a:p>
          <a:p>
            <a:pPr marL="596900" lvl="1" indent="-342900">
              <a:buClr>
                <a:schemeClr val="accent2"/>
              </a:buClr>
              <a:buSzPct val="55000"/>
              <a:buFontTx/>
              <a:buChar char="-"/>
              <a:defRPr/>
            </a:pPr>
            <a:r>
              <a:rPr lang="en-GB" dirty="0" smtClean="0"/>
              <a:t>Analgesics/sedatives</a:t>
            </a:r>
          </a:p>
          <a:p>
            <a:pPr marL="596900" lvl="1" indent="-342900">
              <a:buClr>
                <a:schemeClr val="accent2"/>
              </a:buClr>
              <a:buSzPct val="55000"/>
              <a:buFontTx/>
              <a:buChar char="-"/>
              <a:defRPr/>
            </a:pPr>
            <a:r>
              <a:rPr lang="en-GB" dirty="0" smtClean="0"/>
              <a:t>Antimicrobial drugs</a:t>
            </a:r>
          </a:p>
          <a:p>
            <a:pPr marL="596900" lvl="1" indent="-342900">
              <a:buClr>
                <a:schemeClr val="accent2"/>
              </a:buClr>
              <a:buSzPct val="55000"/>
              <a:buFontTx/>
              <a:buChar char="-"/>
              <a:defRPr/>
            </a:pPr>
            <a:r>
              <a:rPr lang="en-GB" dirty="0" smtClean="0"/>
              <a:t>GFR testing service</a:t>
            </a:r>
            <a:endParaRPr lang="en-GB" dirty="0"/>
          </a:p>
          <a:p>
            <a:pPr>
              <a:defRPr/>
            </a:pPr>
            <a:endParaRPr lang="en-GB" dirty="0"/>
          </a:p>
          <a:p>
            <a:pPr>
              <a:defRPr/>
            </a:pPr>
            <a:endParaRPr lang="en-GB" dirty="0" smtClean="0"/>
          </a:p>
        </p:txBody>
      </p:sp>
      <p:pic>
        <p:nvPicPr>
          <p:cNvPr id="4710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149350"/>
            <a:ext cx="388620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3314489777"/>
              </p:ext>
            </p:extLst>
          </p:nvPr>
        </p:nvGraphicFramePr>
        <p:xfrm>
          <a:off x="1524000" y="4343400"/>
          <a:ext cx="6096000" cy="2392366"/>
        </p:xfrm>
        <a:graphic>
          <a:graphicData uri="http://schemas.openxmlformats.org/drawingml/2006/table">
            <a:tbl>
              <a:tblPr firstRow="1" bandRow="1">
                <a:tableStyleId>{93296810-A885-4BE3-A3E7-6D5BEEA58F35}</a:tableStyleId>
              </a:tblPr>
              <a:tblGrid>
                <a:gridCol w="3048000">
                  <a:extLst>
                    <a:ext uri="{9D8B030D-6E8A-4147-A177-3AD203B41FA5}">
                      <a16:colId xmlns:a16="http://schemas.microsoft.com/office/drawing/2014/main" val="3507540043"/>
                    </a:ext>
                  </a:extLst>
                </a:gridCol>
                <a:gridCol w="3048000">
                  <a:extLst>
                    <a:ext uri="{9D8B030D-6E8A-4147-A177-3AD203B41FA5}">
                      <a16:colId xmlns:a16="http://schemas.microsoft.com/office/drawing/2014/main" val="139901670"/>
                    </a:ext>
                  </a:extLst>
                </a:gridCol>
              </a:tblGrid>
              <a:tr h="370750">
                <a:tc>
                  <a:txBody>
                    <a:bodyPr/>
                    <a:lstStyle/>
                    <a:p>
                      <a:r>
                        <a:rPr lang="en-GB" sz="1800" dirty="0" smtClean="0"/>
                        <a:t>Interest Disclosure</a:t>
                      </a:r>
                      <a:endParaRPr lang="en-GB" sz="1800" dirty="0"/>
                    </a:p>
                  </a:txBody>
                  <a:tcPr marT="45709" marB="45709"/>
                </a:tc>
                <a:tc>
                  <a:txBody>
                    <a:bodyPr/>
                    <a:lstStyle/>
                    <a:p>
                      <a:r>
                        <a:rPr lang="en-GB" sz="1800" dirty="0" smtClean="0"/>
                        <a:t>Organisations</a:t>
                      </a:r>
                      <a:endParaRPr lang="en-GB" sz="1800" dirty="0"/>
                    </a:p>
                  </a:txBody>
                  <a:tcPr marT="45709" marB="45709"/>
                </a:tc>
                <a:extLst>
                  <a:ext uri="{0D108BD9-81ED-4DB2-BD59-A6C34878D82A}">
                    <a16:rowId xmlns:a16="http://schemas.microsoft.com/office/drawing/2014/main" val="3916946833"/>
                  </a:ext>
                </a:extLst>
              </a:tr>
              <a:tr h="6400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Helvetica" panose="020B0604020202030204" pitchFamily="34" charset="0"/>
                          <a:cs typeface="Century Gothic"/>
                        </a:rPr>
                        <a:t>Concept Development Partnership</a:t>
                      </a:r>
                    </a:p>
                  </a:txBody>
                  <a:tcPr marT="45709" marB="45709"/>
                </a:tc>
                <a:tc>
                  <a:txBody>
                    <a:bodyPr/>
                    <a:lstStyle/>
                    <a:p>
                      <a:r>
                        <a:rPr lang="en-US" sz="1800" dirty="0" smtClean="0">
                          <a:latin typeface="Helvetica" panose="020B0604020202030204" pitchFamily="34" charset="0"/>
                          <a:cs typeface="Century Gothic"/>
                        </a:rPr>
                        <a:t>deltaDOT</a:t>
                      </a:r>
                      <a:endParaRPr lang="en-GB" sz="1800" dirty="0"/>
                    </a:p>
                  </a:txBody>
                  <a:tcPr marT="45709" marB="45709"/>
                </a:tc>
                <a:extLst>
                  <a:ext uri="{0D108BD9-81ED-4DB2-BD59-A6C34878D82A}">
                    <a16:rowId xmlns:a16="http://schemas.microsoft.com/office/drawing/2014/main" val="1775935079"/>
                  </a:ext>
                </a:extLst>
              </a:tr>
              <a:tr h="640057">
                <a:tc>
                  <a:txBody>
                    <a:bodyPr/>
                    <a:lstStyle/>
                    <a:p>
                      <a:r>
                        <a:rPr lang="en-GB" sz="1800" dirty="0" smtClean="0"/>
                        <a:t>Grant recipient</a:t>
                      </a:r>
                      <a:endParaRPr lang="en-GB" sz="1800" dirty="0"/>
                    </a:p>
                  </a:txBody>
                  <a:tcPr marT="45709" marB="45709"/>
                </a:tc>
                <a:tc>
                  <a:txBody>
                    <a:bodyPr/>
                    <a:lstStyle/>
                    <a:p>
                      <a:r>
                        <a:rPr lang="en-GB" sz="1800" dirty="0" smtClean="0"/>
                        <a:t>Elanco, Zoetis, VMD, Transpharmation, Petplan</a:t>
                      </a:r>
                      <a:endParaRPr lang="en-GB" sz="1800" dirty="0"/>
                    </a:p>
                  </a:txBody>
                  <a:tcPr marT="45709" marB="45709"/>
                </a:tc>
                <a:extLst>
                  <a:ext uri="{0D108BD9-81ED-4DB2-BD59-A6C34878D82A}">
                    <a16:rowId xmlns:a16="http://schemas.microsoft.com/office/drawing/2014/main" val="1503702101"/>
                  </a:ext>
                </a:extLst>
              </a:tr>
              <a:tr h="370750">
                <a:tc>
                  <a:txBody>
                    <a:bodyPr/>
                    <a:lstStyle/>
                    <a:p>
                      <a:r>
                        <a:rPr lang="en-GB" sz="1800" dirty="0" smtClean="0"/>
                        <a:t>Consultant</a:t>
                      </a:r>
                      <a:endParaRPr lang="en-GB" sz="1800" dirty="0"/>
                    </a:p>
                  </a:txBody>
                  <a:tcPr marT="45709" marB="45709"/>
                </a:tc>
                <a:tc>
                  <a:txBody>
                    <a:bodyPr/>
                    <a:lstStyle/>
                    <a:p>
                      <a:r>
                        <a:rPr lang="en-GB" sz="1800" dirty="0" smtClean="0"/>
                        <a:t>VetCare,</a:t>
                      </a:r>
                      <a:r>
                        <a:rPr lang="en-GB" sz="1800" baseline="0" dirty="0" smtClean="0"/>
                        <a:t> Triveritas</a:t>
                      </a:r>
                      <a:endParaRPr lang="en-GB" sz="1800" dirty="0"/>
                    </a:p>
                  </a:txBody>
                  <a:tcPr marT="45709" marB="45709"/>
                </a:tc>
                <a:extLst>
                  <a:ext uri="{0D108BD9-81ED-4DB2-BD59-A6C34878D82A}">
                    <a16:rowId xmlns:a16="http://schemas.microsoft.com/office/drawing/2014/main" val="1133022803"/>
                  </a:ext>
                </a:extLst>
              </a:tr>
              <a:tr h="370750">
                <a:tc>
                  <a:txBody>
                    <a:bodyPr/>
                    <a:lstStyle/>
                    <a:p>
                      <a:r>
                        <a:rPr lang="en-GB" sz="1800" dirty="0" smtClean="0"/>
                        <a:t>Steering Committee</a:t>
                      </a:r>
                      <a:endParaRPr lang="en-GB" sz="1800" dirty="0"/>
                    </a:p>
                  </a:txBody>
                  <a:tcPr marT="45709" marB="45709"/>
                </a:tc>
                <a:tc>
                  <a:txBody>
                    <a:bodyPr/>
                    <a:lstStyle/>
                    <a:p>
                      <a:r>
                        <a:rPr lang="en-GB" sz="1800" dirty="0" smtClean="0"/>
                        <a:t>VetCAST, AHMS</a:t>
                      </a:r>
                      <a:r>
                        <a:rPr lang="en-GB" sz="1400" dirty="0" smtClean="0"/>
                        <a:t>&amp;</a:t>
                      </a:r>
                      <a:r>
                        <a:rPr lang="en-GB" sz="1800" dirty="0" smtClean="0"/>
                        <a:t>S</a:t>
                      </a:r>
                      <a:endParaRPr lang="en-GB" sz="1800" dirty="0"/>
                    </a:p>
                  </a:txBody>
                  <a:tcPr marT="45709" marB="45709"/>
                </a:tc>
                <a:extLst>
                  <a:ext uri="{0D108BD9-81ED-4DB2-BD59-A6C34878D82A}">
                    <a16:rowId xmlns:a16="http://schemas.microsoft.com/office/drawing/2014/main" val="1867071445"/>
                  </a:ext>
                </a:extLst>
              </a:tr>
            </a:tbl>
          </a:graphicData>
        </a:graphic>
      </p:graphicFrame>
    </p:spTree>
    <p:extLst>
      <p:ext uri="{BB962C8B-B14F-4D97-AF65-F5344CB8AC3E}">
        <p14:creationId xmlns:p14="http://schemas.microsoft.com/office/powerpoint/2010/main" val="319961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a:t>
            </a:r>
            <a:r>
              <a:rPr lang="en-GB" dirty="0" smtClean="0"/>
              <a:t>1) Conclusion</a:t>
            </a:r>
            <a:endParaRPr lang="en-GB" dirty="0"/>
          </a:p>
        </p:txBody>
      </p:sp>
      <p:sp>
        <p:nvSpPr>
          <p:cNvPr id="3" name="Content Placeholder 2"/>
          <p:cNvSpPr>
            <a:spLocks noGrp="1"/>
          </p:cNvSpPr>
          <p:nvPr>
            <p:ph idx="1"/>
          </p:nvPr>
        </p:nvSpPr>
        <p:spPr/>
        <p:txBody>
          <a:bodyPr/>
          <a:lstStyle/>
          <a:p>
            <a:r>
              <a:rPr lang="en-GB" dirty="0" smtClean="0"/>
              <a:t>Strong suspicion of congenital renal disease (dysplasia</a:t>
            </a:r>
            <a:r>
              <a:rPr lang="en-GB" dirty="0"/>
              <a:t> </a:t>
            </a:r>
            <a:r>
              <a:rPr lang="en-GB" dirty="0" smtClean="0"/>
              <a:t>or Bull Terrier hereditary nephritis)</a:t>
            </a:r>
          </a:p>
          <a:p>
            <a:endParaRPr lang="en-GB" dirty="0"/>
          </a:p>
          <a:p>
            <a:r>
              <a:rPr lang="en-GB" dirty="0"/>
              <a:t>P</a:t>
            </a:r>
            <a:r>
              <a:rPr lang="en-GB" dirty="0" smtClean="0"/>
              <a:t>rognosis </a:t>
            </a:r>
            <a:r>
              <a:rPr lang="en-GB" dirty="0"/>
              <a:t>for this dog </a:t>
            </a:r>
            <a:r>
              <a:rPr lang="en-GB" dirty="0" smtClean="0"/>
              <a:t>is guarded </a:t>
            </a:r>
            <a:r>
              <a:rPr lang="en-GB" dirty="0"/>
              <a:t>and progression of renal disease could be rapid in the ensuing </a:t>
            </a:r>
            <a:r>
              <a:rPr lang="en-GB" dirty="0" smtClean="0"/>
              <a:t>months</a:t>
            </a:r>
          </a:p>
          <a:p>
            <a:endParaRPr lang="en-GB" dirty="0" smtClean="0"/>
          </a:p>
          <a:p>
            <a:r>
              <a:rPr lang="en-GB" b="1" dirty="0" smtClean="0"/>
              <a:t>GFR result instrumental in the face of borderline azotaemia</a:t>
            </a:r>
          </a:p>
          <a:p>
            <a:endParaRPr lang="en-GB" dirty="0"/>
          </a:p>
          <a:p>
            <a:endParaRPr lang="en-GB" dirty="0"/>
          </a:p>
        </p:txBody>
      </p:sp>
    </p:spTree>
    <p:extLst>
      <p:ext uri="{BB962C8B-B14F-4D97-AF65-F5344CB8AC3E}">
        <p14:creationId xmlns:p14="http://schemas.microsoft.com/office/powerpoint/2010/main" val="1113581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3" y="287338"/>
            <a:ext cx="4680568" cy="1079500"/>
          </a:xfrm>
        </p:spPr>
        <p:txBody>
          <a:bodyPr/>
          <a:lstStyle/>
          <a:p>
            <a:r>
              <a:rPr lang="en-GB" dirty="0" smtClean="0"/>
              <a:t>CASE 2) Advanced investigation of PUPD:</a:t>
            </a:r>
            <a:endParaRPr lang="en-GB" dirty="0"/>
          </a:p>
        </p:txBody>
      </p:sp>
      <p:sp>
        <p:nvSpPr>
          <p:cNvPr id="3" name="Content Placeholder 2"/>
          <p:cNvSpPr>
            <a:spLocks noGrp="1"/>
          </p:cNvSpPr>
          <p:nvPr>
            <p:ph idx="1"/>
          </p:nvPr>
        </p:nvSpPr>
        <p:spPr>
          <a:xfrm>
            <a:off x="899592" y="2308795"/>
            <a:ext cx="7700963" cy="4462463"/>
          </a:xfrm>
        </p:spPr>
        <p:txBody>
          <a:bodyPr/>
          <a:lstStyle/>
          <a:p>
            <a:r>
              <a:rPr lang="en-GB" dirty="0" smtClean="0"/>
              <a:t>Phœbe, 17mo, FN, Labrador, 22kg </a:t>
            </a:r>
          </a:p>
          <a:p>
            <a:r>
              <a:rPr lang="en-GB" dirty="0"/>
              <a:t>P</a:t>
            </a:r>
            <a:r>
              <a:rPr lang="en-GB" dirty="0" smtClean="0"/>
              <a:t>resented </a:t>
            </a:r>
            <a:r>
              <a:rPr lang="en-GB" dirty="0"/>
              <a:t>with polyuria and polydipsia with </a:t>
            </a:r>
            <a:r>
              <a:rPr lang="en-GB" dirty="0" smtClean="0"/>
              <a:t>minimally concentrated </a:t>
            </a:r>
            <a:r>
              <a:rPr lang="en-GB" dirty="0"/>
              <a:t>urine and occasional </a:t>
            </a:r>
            <a:r>
              <a:rPr lang="en-GB" dirty="0" smtClean="0"/>
              <a:t>isosthenuria (1.012-1.015)</a:t>
            </a:r>
          </a:p>
          <a:p>
            <a:r>
              <a:rPr lang="en-GB" dirty="0" smtClean="0"/>
              <a:t>Plasma </a:t>
            </a:r>
            <a:r>
              <a:rPr lang="en-GB" dirty="0"/>
              <a:t>creatinine and urine protein/creatinine ratios were also within the normal range. </a:t>
            </a:r>
            <a:endParaRPr lang="en-GB" dirty="0" smtClean="0"/>
          </a:p>
          <a:p>
            <a:r>
              <a:rPr lang="en-GB" dirty="0" smtClean="0"/>
              <a:t>Other </a:t>
            </a:r>
            <a:r>
              <a:rPr lang="en-GB" dirty="0"/>
              <a:t>biochemistry tests </a:t>
            </a:r>
            <a:r>
              <a:rPr lang="en-GB" dirty="0" smtClean="0"/>
              <a:t>were unremarkable</a:t>
            </a:r>
          </a:p>
          <a:p>
            <a:r>
              <a:rPr lang="en-GB" dirty="0"/>
              <a:t>K</a:t>
            </a:r>
            <a:r>
              <a:rPr lang="en-GB" dirty="0" smtClean="0"/>
              <a:t>idneys ultrasound: </a:t>
            </a:r>
            <a:r>
              <a:rPr lang="en-GB" dirty="0"/>
              <a:t>normal sonographic </a:t>
            </a:r>
            <a:r>
              <a:rPr lang="en-GB" dirty="0" smtClean="0"/>
              <a:t>appearance</a:t>
            </a:r>
          </a:p>
          <a:p>
            <a:endParaRPr lang="en-GB" dirty="0"/>
          </a:p>
          <a:p>
            <a:pPr marL="0" indent="0">
              <a:buNone/>
            </a:pPr>
            <a:r>
              <a:rPr lang="en-GB" b="1" u="sng" dirty="0" smtClean="0"/>
              <a:t>Question</a:t>
            </a:r>
            <a:r>
              <a:rPr lang="en-GB" dirty="0" smtClean="0"/>
              <a:t>: can a renal cause be excluded?</a:t>
            </a:r>
            <a:endParaRPr lang="en-GB" dirty="0"/>
          </a:p>
          <a:p>
            <a:pPr marL="0" indent="0">
              <a:buNone/>
            </a:pPr>
            <a:endParaRPr lang="en-GB" b="1" dirty="0"/>
          </a:p>
          <a:p>
            <a:endParaRPr lang="en-GB" dirty="0"/>
          </a:p>
        </p:txBody>
      </p:sp>
      <p:pic>
        <p:nvPicPr>
          <p:cNvPr id="5" name="Picture 2" descr="http://i.imgur.com/5AEBE3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7" y="188640"/>
            <a:ext cx="2228307" cy="21201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473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3" y="287338"/>
            <a:ext cx="4680568" cy="1079500"/>
          </a:xfrm>
        </p:spPr>
        <p:txBody>
          <a:bodyPr/>
          <a:lstStyle/>
          <a:p>
            <a:r>
              <a:rPr lang="en-GB" dirty="0" smtClean="0"/>
              <a:t>CASE 2: Advanced </a:t>
            </a:r>
            <a:r>
              <a:rPr lang="en-GB" dirty="0"/>
              <a:t>investigation of PUPD</a:t>
            </a:r>
            <a:r>
              <a:rPr lang="en-GB" dirty="0" smtClean="0"/>
              <a:t>:</a:t>
            </a:r>
            <a:endParaRPr lang="en-GB" dirty="0"/>
          </a:p>
        </p:txBody>
      </p:sp>
      <p:sp>
        <p:nvSpPr>
          <p:cNvPr id="3" name="Content Placeholder 2"/>
          <p:cNvSpPr>
            <a:spLocks noGrp="1"/>
          </p:cNvSpPr>
          <p:nvPr>
            <p:ph idx="1"/>
          </p:nvPr>
        </p:nvSpPr>
        <p:spPr>
          <a:xfrm>
            <a:off x="611560" y="1865533"/>
            <a:ext cx="7920880" cy="4462463"/>
          </a:xfrm>
        </p:spPr>
        <p:txBody>
          <a:bodyPr/>
          <a:lstStyle/>
          <a:p>
            <a:pPr marL="0" indent="0">
              <a:buNone/>
            </a:pPr>
            <a:r>
              <a:rPr lang="en-GB" sz="2000" dirty="0" smtClean="0"/>
              <a:t>GFR was 2.44mL/kg/min</a:t>
            </a:r>
          </a:p>
          <a:p>
            <a:r>
              <a:rPr lang="en-GB" sz="2000" dirty="0" smtClean="0"/>
              <a:t>This represents </a:t>
            </a:r>
            <a:r>
              <a:rPr lang="en-GB" sz="2000" dirty="0"/>
              <a:t>a 1.6 % </a:t>
            </a:r>
            <a:r>
              <a:rPr lang="en-GB" sz="2000" dirty="0" smtClean="0"/>
              <a:t>augmentation</a:t>
            </a:r>
          </a:p>
          <a:p>
            <a:pPr marL="0" indent="0">
              <a:buNone/>
            </a:pPr>
            <a:r>
              <a:rPr lang="en-GB" sz="2000" dirty="0" smtClean="0"/>
              <a:t>from </a:t>
            </a:r>
            <a:r>
              <a:rPr lang="en-GB" sz="2000" dirty="0"/>
              <a:t>the expected mean GFR of 2.4 </a:t>
            </a:r>
            <a:r>
              <a:rPr lang="en-GB" sz="2000" dirty="0" smtClean="0"/>
              <a:t>mL/kg/min</a:t>
            </a:r>
            <a:r>
              <a:rPr lang="en-GB" sz="2000" dirty="0"/>
              <a:t> </a:t>
            </a:r>
            <a:r>
              <a:rPr lang="en-GB" sz="2000" dirty="0" smtClean="0"/>
              <a:t>for weight quartile</a:t>
            </a:r>
          </a:p>
          <a:p>
            <a:endParaRPr lang="en-GB" sz="2000" dirty="0"/>
          </a:p>
          <a:p>
            <a:pPr marL="0" indent="0">
              <a:buNone/>
            </a:pPr>
            <a:r>
              <a:rPr lang="en-GB" sz="2000" dirty="0" smtClean="0"/>
              <a:t>Clinical </a:t>
            </a:r>
            <a:r>
              <a:rPr lang="en-GB" sz="2000" dirty="0"/>
              <a:t>interpretation:</a:t>
            </a:r>
          </a:p>
          <a:p>
            <a:r>
              <a:rPr lang="en-GB" sz="2000" dirty="0"/>
              <a:t>GFR value supporting normal renal </a:t>
            </a:r>
            <a:r>
              <a:rPr lang="en-GB" sz="2000" dirty="0" smtClean="0"/>
              <a:t>function</a:t>
            </a:r>
          </a:p>
          <a:p>
            <a:r>
              <a:rPr lang="en-GB" sz="2000" dirty="0" smtClean="0"/>
              <a:t>Hospitalised the dog </a:t>
            </a:r>
            <a:r>
              <a:rPr lang="en-GB" sz="2000" dirty="0"/>
              <a:t>for few </a:t>
            </a:r>
            <a:r>
              <a:rPr lang="en-GB" sz="2000" dirty="0" smtClean="0"/>
              <a:t>days, Phobe concentrated her urine</a:t>
            </a:r>
          </a:p>
          <a:p>
            <a:r>
              <a:rPr lang="en-GB" sz="2000" dirty="0"/>
              <a:t>U</a:t>
            </a:r>
            <a:r>
              <a:rPr lang="en-GB" sz="2000" dirty="0" smtClean="0"/>
              <a:t>rine culture and bile </a:t>
            </a:r>
            <a:r>
              <a:rPr lang="en-GB" sz="2000" dirty="0"/>
              <a:t>acid stimulation </a:t>
            </a:r>
            <a:r>
              <a:rPr lang="en-GB" sz="2000" dirty="0" smtClean="0"/>
              <a:t>test: both negative</a:t>
            </a:r>
          </a:p>
          <a:p>
            <a:r>
              <a:rPr lang="en-GB" sz="2000" dirty="0"/>
              <a:t>P</a:t>
            </a:r>
            <a:r>
              <a:rPr lang="en-GB" sz="2000" dirty="0" smtClean="0"/>
              <a:t>sychogenic </a:t>
            </a:r>
            <a:r>
              <a:rPr lang="en-GB" sz="2000" dirty="0"/>
              <a:t>polydipsia remains the most likely diagnosis</a:t>
            </a:r>
            <a:r>
              <a:rPr lang="en-GB" sz="2000" dirty="0" smtClean="0"/>
              <a:t>.</a:t>
            </a:r>
          </a:p>
          <a:p>
            <a:pPr marL="0" indent="0">
              <a:buNone/>
            </a:pPr>
            <a:r>
              <a:rPr lang="en-GB" sz="2000" dirty="0"/>
              <a:t> </a:t>
            </a:r>
          </a:p>
          <a:p>
            <a:pPr marL="0" indent="0">
              <a:buNone/>
            </a:pPr>
            <a:r>
              <a:rPr lang="en-GB" sz="2000" dirty="0" smtClean="0"/>
              <a:t>Follow up of the case with treating veterinarian:</a:t>
            </a:r>
            <a:endParaRPr lang="en-GB" sz="2000" dirty="0"/>
          </a:p>
          <a:p>
            <a:r>
              <a:rPr lang="en-GB" sz="2000" b="1" dirty="0" smtClean="0"/>
              <a:t>Confirmed psychogenic polydipsia</a:t>
            </a:r>
            <a:endParaRPr lang="en-GB" b="1" dirty="0"/>
          </a:p>
        </p:txBody>
      </p:sp>
      <p:grpSp>
        <p:nvGrpSpPr>
          <p:cNvPr id="6" name="Group 5"/>
          <p:cNvGrpSpPr/>
          <p:nvPr/>
        </p:nvGrpSpPr>
        <p:grpSpPr>
          <a:xfrm>
            <a:off x="5580112" y="44624"/>
            <a:ext cx="3624644" cy="2545508"/>
            <a:chOff x="2267744" y="3140968"/>
            <a:chExt cx="4968552" cy="3489305"/>
          </a:xfrm>
        </p:grpSpPr>
        <p:grpSp>
          <p:nvGrpSpPr>
            <p:cNvPr id="7" name="Group 6"/>
            <p:cNvGrpSpPr/>
            <p:nvPr/>
          </p:nvGrpSpPr>
          <p:grpSpPr>
            <a:xfrm>
              <a:off x="2267744" y="3140968"/>
              <a:ext cx="4968552" cy="3489305"/>
              <a:chOff x="2339752" y="3108050"/>
              <a:chExt cx="4968552" cy="3489305"/>
            </a:xfrm>
          </p:grpSpPr>
          <p:pic>
            <p:nvPicPr>
              <p:cNvPr id="16" name="Picture 15"/>
              <p:cNvPicPr>
                <a:picLocks noChangeAspect="1"/>
              </p:cNvPicPr>
              <p:nvPr/>
            </p:nvPicPr>
            <p:blipFill>
              <a:blip r:embed="rId2"/>
              <a:stretch>
                <a:fillRect/>
              </a:stretch>
            </p:blipFill>
            <p:spPr>
              <a:xfrm>
                <a:off x="2339752" y="3108050"/>
                <a:ext cx="4968552" cy="3489305"/>
              </a:xfrm>
              <a:prstGeom prst="rect">
                <a:avLst/>
              </a:prstGeom>
              <a:ln>
                <a:noFill/>
              </a:ln>
            </p:spPr>
          </p:pic>
          <p:grpSp>
            <p:nvGrpSpPr>
              <p:cNvPr id="17" name="Group 16"/>
              <p:cNvGrpSpPr/>
              <p:nvPr/>
            </p:nvGrpSpPr>
            <p:grpSpPr>
              <a:xfrm>
                <a:off x="3347864" y="3284985"/>
                <a:ext cx="3168354" cy="2628292"/>
                <a:chOff x="3347864" y="3284984"/>
                <a:chExt cx="3168354" cy="2628292"/>
              </a:xfrm>
            </p:grpSpPr>
            <p:grpSp>
              <p:nvGrpSpPr>
                <p:cNvPr id="18" name="Group 17"/>
                <p:cNvGrpSpPr/>
                <p:nvPr/>
              </p:nvGrpSpPr>
              <p:grpSpPr>
                <a:xfrm>
                  <a:off x="3347864" y="3284984"/>
                  <a:ext cx="576064" cy="2160240"/>
                  <a:chOff x="3347864" y="3284984"/>
                  <a:chExt cx="576064" cy="2376264"/>
                </a:xfrm>
              </p:grpSpPr>
              <p:sp>
                <p:nvSpPr>
                  <p:cNvPr id="28" name="Rectangle 27"/>
                  <p:cNvSpPr/>
                  <p:nvPr/>
                </p:nvSpPr>
                <p:spPr bwMode="auto">
                  <a:xfrm>
                    <a:off x="3347864" y="3284984"/>
                    <a:ext cx="576064" cy="23762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p>
                </p:txBody>
              </p:sp>
              <p:cxnSp>
                <p:nvCxnSpPr>
                  <p:cNvPr id="29" name="Straight Connector 28"/>
                  <p:cNvCxnSpPr/>
                  <p:nvPr/>
                </p:nvCxnSpPr>
                <p:spPr bwMode="auto">
                  <a:xfrm>
                    <a:off x="3347864" y="4473116"/>
                    <a:ext cx="576064" cy="0"/>
                  </a:xfrm>
                  <a:prstGeom prst="line">
                    <a:avLst/>
                  </a:prstGeom>
                  <a:noFill/>
                  <a:ln w="9525" cap="flat" cmpd="sng" algn="ctr">
                    <a:solidFill>
                      <a:schemeClr val="tx1"/>
                    </a:solidFill>
                    <a:prstDash val="solid"/>
                    <a:round/>
                    <a:headEnd type="none" w="med" len="med"/>
                    <a:tailEnd type="none"/>
                  </a:ln>
                  <a:effectLst/>
                </p:spPr>
              </p:cxnSp>
            </p:grpSp>
            <p:grpSp>
              <p:nvGrpSpPr>
                <p:cNvPr id="19" name="Group 18"/>
                <p:cNvGrpSpPr/>
                <p:nvPr/>
              </p:nvGrpSpPr>
              <p:grpSpPr>
                <a:xfrm>
                  <a:off x="3958142" y="3861048"/>
                  <a:ext cx="541847" cy="1800200"/>
                  <a:chOff x="3347864" y="3284984"/>
                  <a:chExt cx="576078" cy="2376264"/>
                </a:xfrm>
              </p:grpSpPr>
              <p:sp>
                <p:nvSpPr>
                  <p:cNvPr id="26" name="Rectangle 25"/>
                  <p:cNvSpPr/>
                  <p:nvPr/>
                </p:nvSpPr>
                <p:spPr bwMode="auto">
                  <a:xfrm>
                    <a:off x="3347864" y="3284984"/>
                    <a:ext cx="576064" cy="23762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p>
                </p:txBody>
              </p:sp>
              <p:cxnSp>
                <p:nvCxnSpPr>
                  <p:cNvPr id="27" name="Straight Connector 26"/>
                  <p:cNvCxnSpPr/>
                  <p:nvPr/>
                </p:nvCxnSpPr>
                <p:spPr bwMode="auto">
                  <a:xfrm>
                    <a:off x="3347876" y="4425591"/>
                    <a:ext cx="576066" cy="0"/>
                  </a:xfrm>
                  <a:prstGeom prst="line">
                    <a:avLst/>
                  </a:prstGeom>
                  <a:noFill/>
                  <a:ln w="9525" cap="flat" cmpd="sng" algn="ctr">
                    <a:solidFill>
                      <a:schemeClr val="tx1"/>
                    </a:solidFill>
                    <a:prstDash val="solid"/>
                    <a:round/>
                    <a:headEnd type="none" w="med" len="med"/>
                    <a:tailEnd type="none"/>
                  </a:ln>
                  <a:effectLst/>
                </p:spPr>
              </p:cxnSp>
            </p:grpSp>
            <p:grpSp>
              <p:nvGrpSpPr>
                <p:cNvPr id="20" name="Group 19"/>
                <p:cNvGrpSpPr/>
                <p:nvPr/>
              </p:nvGrpSpPr>
              <p:grpSpPr>
                <a:xfrm>
                  <a:off x="4534219" y="4005064"/>
                  <a:ext cx="325812" cy="1908212"/>
                  <a:chOff x="3347864" y="3284984"/>
                  <a:chExt cx="576064" cy="2376264"/>
                </a:xfrm>
              </p:grpSpPr>
              <p:sp>
                <p:nvSpPr>
                  <p:cNvPr id="24" name="Rectangle 23"/>
                  <p:cNvSpPr/>
                  <p:nvPr/>
                </p:nvSpPr>
                <p:spPr bwMode="auto">
                  <a:xfrm>
                    <a:off x="3347864" y="3284984"/>
                    <a:ext cx="576064" cy="23762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p>
                </p:txBody>
              </p:sp>
              <p:cxnSp>
                <p:nvCxnSpPr>
                  <p:cNvPr id="25" name="Straight Connector 24"/>
                  <p:cNvCxnSpPr/>
                  <p:nvPr/>
                </p:nvCxnSpPr>
                <p:spPr bwMode="auto">
                  <a:xfrm>
                    <a:off x="3347864" y="4499375"/>
                    <a:ext cx="576064" cy="0"/>
                  </a:xfrm>
                  <a:prstGeom prst="line">
                    <a:avLst/>
                  </a:prstGeom>
                  <a:noFill/>
                  <a:ln w="9525" cap="flat" cmpd="sng" algn="ctr">
                    <a:solidFill>
                      <a:schemeClr val="tx1"/>
                    </a:solidFill>
                    <a:prstDash val="solid"/>
                    <a:round/>
                    <a:headEnd type="none" w="med" len="med"/>
                    <a:tailEnd type="none"/>
                  </a:ln>
                  <a:effectLst/>
                </p:spPr>
              </p:cxnSp>
            </p:grpSp>
            <p:grpSp>
              <p:nvGrpSpPr>
                <p:cNvPr id="21" name="Group 20"/>
                <p:cNvGrpSpPr/>
                <p:nvPr/>
              </p:nvGrpSpPr>
              <p:grpSpPr>
                <a:xfrm>
                  <a:off x="4894263" y="3861047"/>
                  <a:ext cx="1621955" cy="1944217"/>
                  <a:chOff x="3347864" y="3284984"/>
                  <a:chExt cx="576068" cy="2376264"/>
                </a:xfrm>
              </p:grpSpPr>
              <p:sp>
                <p:nvSpPr>
                  <p:cNvPr id="22" name="Rectangle 21"/>
                  <p:cNvSpPr/>
                  <p:nvPr/>
                </p:nvSpPr>
                <p:spPr bwMode="auto">
                  <a:xfrm>
                    <a:off x="3347864" y="3284984"/>
                    <a:ext cx="576064" cy="23762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p>
                </p:txBody>
              </p:sp>
              <p:cxnSp>
                <p:nvCxnSpPr>
                  <p:cNvPr id="23" name="Straight Connector 22"/>
                  <p:cNvCxnSpPr/>
                  <p:nvPr/>
                </p:nvCxnSpPr>
                <p:spPr bwMode="auto">
                  <a:xfrm>
                    <a:off x="3347868" y="4564897"/>
                    <a:ext cx="576064" cy="0"/>
                  </a:xfrm>
                  <a:prstGeom prst="line">
                    <a:avLst/>
                  </a:prstGeom>
                  <a:noFill/>
                  <a:ln w="9525" cap="flat" cmpd="sng" algn="ctr">
                    <a:solidFill>
                      <a:schemeClr val="tx1"/>
                    </a:solidFill>
                    <a:prstDash val="solid"/>
                    <a:round/>
                    <a:headEnd type="none" w="med" len="med"/>
                    <a:tailEnd type="none"/>
                  </a:ln>
                  <a:effectLst/>
                </p:spPr>
              </p:cxnSp>
            </p:grpSp>
          </p:grpSp>
        </p:grpSp>
        <p:sp>
          <p:nvSpPr>
            <p:cNvPr id="8" name="Rectangle 7"/>
            <p:cNvSpPr/>
            <p:nvPr/>
          </p:nvSpPr>
          <p:spPr bwMode="auto">
            <a:xfrm>
              <a:off x="3275856" y="4941168"/>
              <a:ext cx="576064" cy="360040"/>
            </a:xfrm>
            <a:prstGeom prst="rect">
              <a:avLst/>
            </a:prstGeom>
            <a:solidFill>
              <a:srgbClr val="FFC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3275856" y="5301207"/>
              <a:ext cx="576064" cy="774000"/>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flipV="1">
              <a:off x="3887084" y="5373213"/>
              <a:ext cx="540884" cy="216026"/>
            </a:xfrm>
            <a:prstGeom prst="rect">
              <a:avLst/>
            </a:prstGeom>
            <a:solidFill>
              <a:srgbClr val="FFC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flipV="1">
              <a:off x="3894301" y="5586157"/>
              <a:ext cx="540884" cy="489050"/>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flipV="1">
              <a:off x="4460792" y="5472184"/>
              <a:ext cx="327231" cy="189064"/>
            </a:xfrm>
            <a:prstGeom prst="rect">
              <a:avLst/>
            </a:prstGeom>
            <a:solidFill>
              <a:srgbClr val="FFC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flipV="1">
              <a:off x="4467336" y="5661247"/>
              <a:ext cx="327231" cy="413959"/>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flipV="1">
              <a:off x="4826718" y="5445223"/>
              <a:ext cx="1617481" cy="181597"/>
            </a:xfrm>
            <a:prstGeom prst="rect">
              <a:avLst/>
            </a:prstGeom>
            <a:solidFill>
              <a:srgbClr val="FFC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15" name="Rectangle 14"/>
            <p:cNvSpPr/>
            <p:nvPr/>
          </p:nvSpPr>
          <p:spPr bwMode="auto">
            <a:xfrm flipV="1">
              <a:off x="4822878" y="5626819"/>
              <a:ext cx="1617481" cy="448386"/>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grpSp>
      <p:grpSp>
        <p:nvGrpSpPr>
          <p:cNvPr id="34" name="Group 33"/>
          <p:cNvGrpSpPr/>
          <p:nvPr/>
        </p:nvGrpSpPr>
        <p:grpSpPr>
          <a:xfrm>
            <a:off x="6163858" y="1215981"/>
            <a:ext cx="872156" cy="941649"/>
            <a:chOff x="6163858" y="1215981"/>
            <a:chExt cx="872156" cy="941649"/>
          </a:xfrm>
        </p:grpSpPr>
        <p:cxnSp>
          <p:nvCxnSpPr>
            <p:cNvPr id="30" name="Straight Connector 29"/>
            <p:cNvCxnSpPr/>
            <p:nvPr/>
          </p:nvCxnSpPr>
          <p:spPr bwMode="auto">
            <a:xfrm flipH="1" flipV="1">
              <a:off x="7030129" y="1215981"/>
              <a:ext cx="5885" cy="941649"/>
            </a:xfrm>
            <a:prstGeom prst="line">
              <a:avLst/>
            </a:prstGeom>
            <a:noFill/>
            <a:ln w="19050" cap="flat" cmpd="sng" algn="ctr">
              <a:solidFill>
                <a:srgbClr val="0070C0"/>
              </a:solidFill>
              <a:prstDash val="solid"/>
              <a:round/>
              <a:headEnd type="none" w="med" len="med"/>
              <a:tailEnd type="none"/>
            </a:ln>
            <a:effectLst/>
          </p:spPr>
        </p:cxnSp>
        <p:cxnSp>
          <p:nvCxnSpPr>
            <p:cNvPr id="31" name="Straight Connector 30"/>
            <p:cNvCxnSpPr/>
            <p:nvPr/>
          </p:nvCxnSpPr>
          <p:spPr bwMode="auto">
            <a:xfrm>
              <a:off x="6163858" y="1215981"/>
              <a:ext cx="864284" cy="8342"/>
            </a:xfrm>
            <a:prstGeom prst="line">
              <a:avLst/>
            </a:prstGeom>
            <a:noFill/>
            <a:ln w="19050" cap="flat" cmpd="sng" algn="ctr">
              <a:solidFill>
                <a:srgbClr val="0070C0"/>
              </a:solidFill>
              <a:prstDash val="solid"/>
              <a:round/>
              <a:headEnd type="none" w="med" len="med"/>
              <a:tailEnd type="none"/>
            </a:ln>
            <a:effectLst/>
          </p:spPr>
        </p:cxnSp>
      </p:grpSp>
    </p:spTree>
    <p:extLst>
      <p:ext uri="{BB962C8B-B14F-4D97-AF65-F5344CB8AC3E}">
        <p14:creationId xmlns:p14="http://schemas.microsoft.com/office/powerpoint/2010/main" val="234072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3) Bella, Great Dane</a:t>
            </a:r>
            <a:endParaRPr lang="en-GB" dirty="0"/>
          </a:p>
        </p:txBody>
      </p:sp>
      <p:sp>
        <p:nvSpPr>
          <p:cNvPr id="8" name="Content Placeholder 2"/>
          <p:cNvSpPr>
            <a:spLocks noGrp="1"/>
          </p:cNvSpPr>
          <p:nvPr>
            <p:ph idx="1"/>
          </p:nvPr>
        </p:nvSpPr>
        <p:spPr>
          <a:xfrm>
            <a:off x="971552" y="1546225"/>
            <a:ext cx="7700963" cy="4462463"/>
          </a:xfrm>
        </p:spPr>
        <p:txBody>
          <a:bodyPr/>
          <a:lstStyle/>
          <a:p>
            <a:r>
              <a:rPr lang="en-GB" dirty="0" smtClean="0"/>
              <a:t>Great Dane, 4yo, 44kg</a:t>
            </a:r>
          </a:p>
          <a:p>
            <a:r>
              <a:rPr lang="en-GB" dirty="0"/>
              <a:t>Water uptake 2.2 L /24h</a:t>
            </a:r>
          </a:p>
          <a:p>
            <a:r>
              <a:rPr lang="en-GB" dirty="0"/>
              <a:t>Borderline creatinine values </a:t>
            </a:r>
            <a:endParaRPr lang="en-GB" dirty="0" smtClean="0"/>
          </a:p>
          <a:p>
            <a:r>
              <a:rPr lang="en-GB" dirty="0" smtClean="0"/>
              <a:t>Persistent proteinuria (UPC 1.33) and hypertension (190 mmHg</a:t>
            </a:r>
            <a:r>
              <a:rPr lang="en-GB" dirty="0"/>
              <a:t>) despite </a:t>
            </a:r>
            <a:r>
              <a:rPr lang="en-GB" dirty="0" smtClean="0"/>
              <a:t>benazepril treatment</a:t>
            </a:r>
          </a:p>
          <a:p>
            <a:r>
              <a:rPr lang="en-GB" dirty="0" smtClean="0"/>
              <a:t>Renal US : unremarkable and no bacterial growth</a:t>
            </a:r>
          </a:p>
          <a:p>
            <a:r>
              <a:rPr lang="en-GB" dirty="0" smtClean="0"/>
              <a:t>GFR decreased by 29% compared to mean of group</a:t>
            </a:r>
          </a:p>
          <a:p>
            <a:endParaRPr lang="en-GB" dirty="0"/>
          </a:p>
          <a:p>
            <a:pPr>
              <a:buFont typeface="Wingdings" panose="05000000000000000000" pitchFamily="2" charset="2"/>
              <a:buChar char="à"/>
            </a:pPr>
            <a:r>
              <a:rPr lang="en-GB" b="1" u="sng" dirty="0" smtClean="0"/>
              <a:t>Question: </a:t>
            </a:r>
            <a:r>
              <a:rPr lang="en-GB" dirty="0" smtClean="0"/>
              <a:t>is it non azotaemic renal disease? </a:t>
            </a:r>
          </a:p>
          <a:p>
            <a:pPr marL="0" indent="0">
              <a:buNone/>
            </a:pPr>
            <a:r>
              <a:rPr lang="en-GB" b="1" dirty="0"/>
              <a:t>	</a:t>
            </a:r>
            <a:r>
              <a:rPr lang="en-GB" dirty="0" smtClean="0"/>
              <a:t>if so, GFR </a:t>
            </a:r>
            <a:r>
              <a:rPr lang="en-GB" dirty="0"/>
              <a:t>follow up </a:t>
            </a:r>
            <a:r>
              <a:rPr lang="en-GB" dirty="0" smtClean="0"/>
              <a:t>organised</a:t>
            </a:r>
          </a:p>
          <a:p>
            <a:pPr>
              <a:buFont typeface="Wingdings" panose="05000000000000000000" pitchFamily="2" charset="2"/>
              <a:buChar char="à"/>
            </a:pPr>
            <a:r>
              <a:rPr lang="en-GB" dirty="0" smtClean="0"/>
              <a:t>Renoprotection: management of hypertension and proteinuria with telmisartan </a:t>
            </a:r>
            <a:r>
              <a:rPr lang="en-GB" dirty="0"/>
              <a:t>and </a:t>
            </a:r>
            <a:r>
              <a:rPr lang="en-GB" dirty="0" smtClean="0"/>
              <a:t>amlodipine</a:t>
            </a:r>
          </a:p>
          <a:p>
            <a:endParaRPr lang="en-GB" dirty="0"/>
          </a:p>
          <a:p>
            <a:endParaRPr lang="en-GB" dirty="0"/>
          </a:p>
        </p:txBody>
      </p:sp>
      <p:pic>
        <p:nvPicPr>
          <p:cNvPr id="3" name="Picture 2"/>
          <p:cNvPicPr>
            <a:picLocks noChangeAspect="1"/>
          </p:cNvPicPr>
          <p:nvPr/>
        </p:nvPicPr>
        <p:blipFill>
          <a:blip r:embed="rId2"/>
          <a:stretch>
            <a:fillRect/>
          </a:stretch>
        </p:blipFill>
        <p:spPr>
          <a:xfrm>
            <a:off x="6228184" y="116632"/>
            <a:ext cx="2790825" cy="1638300"/>
          </a:xfrm>
          <a:prstGeom prst="rect">
            <a:avLst/>
          </a:prstGeom>
        </p:spPr>
      </p:pic>
    </p:spTree>
    <p:extLst>
      <p:ext uri="{BB962C8B-B14F-4D97-AF65-F5344CB8AC3E}">
        <p14:creationId xmlns:p14="http://schemas.microsoft.com/office/powerpoint/2010/main" val="17326710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3) Bella, Great Dane: progressive CKD </a:t>
            </a:r>
          </a:p>
        </p:txBody>
      </p:sp>
      <p:graphicFrame>
        <p:nvGraphicFramePr>
          <p:cNvPr id="4" name="Content Placeholder 4"/>
          <p:cNvGraphicFramePr>
            <a:graphicFrameLocks/>
          </p:cNvGraphicFramePr>
          <p:nvPr>
            <p:extLst>
              <p:ext uri="{D42A27DB-BD31-4B8C-83A1-F6EECF244321}">
                <p14:modId xmlns:p14="http://schemas.microsoft.com/office/powerpoint/2010/main" val="2278330645"/>
              </p:ext>
            </p:extLst>
          </p:nvPr>
        </p:nvGraphicFramePr>
        <p:xfrm>
          <a:off x="971552" y="1700808"/>
          <a:ext cx="7690308" cy="3024336"/>
        </p:xfrm>
        <a:graphic>
          <a:graphicData uri="http://schemas.openxmlformats.org/drawingml/2006/table">
            <a:tbl>
              <a:tblPr firstRow="1" bandRow="1">
                <a:tableStyleId>{93296810-A885-4BE3-A3E7-6D5BEEA58F35}</a:tableStyleId>
              </a:tblPr>
              <a:tblGrid>
                <a:gridCol w="1281718">
                  <a:extLst>
                    <a:ext uri="{9D8B030D-6E8A-4147-A177-3AD203B41FA5}">
                      <a16:colId xmlns:a16="http://schemas.microsoft.com/office/drawing/2014/main" val="1307939884"/>
                    </a:ext>
                  </a:extLst>
                </a:gridCol>
                <a:gridCol w="1281718">
                  <a:extLst>
                    <a:ext uri="{9D8B030D-6E8A-4147-A177-3AD203B41FA5}">
                      <a16:colId xmlns:a16="http://schemas.microsoft.com/office/drawing/2014/main" val="1767951900"/>
                    </a:ext>
                  </a:extLst>
                </a:gridCol>
                <a:gridCol w="1281718">
                  <a:extLst>
                    <a:ext uri="{9D8B030D-6E8A-4147-A177-3AD203B41FA5}">
                      <a16:colId xmlns:a16="http://schemas.microsoft.com/office/drawing/2014/main" val="1088815842"/>
                    </a:ext>
                  </a:extLst>
                </a:gridCol>
                <a:gridCol w="1281718">
                  <a:extLst>
                    <a:ext uri="{9D8B030D-6E8A-4147-A177-3AD203B41FA5}">
                      <a16:colId xmlns:a16="http://schemas.microsoft.com/office/drawing/2014/main" val="2778428377"/>
                    </a:ext>
                  </a:extLst>
                </a:gridCol>
                <a:gridCol w="1281718">
                  <a:extLst>
                    <a:ext uri="{9D8B030D-6E8A-4147-A177-3AD203B41FA5}">
                      <a16:colId xmlns:a16="http://schemas.microsoft.com/office/drawing/2014/main" val="630105868"/>
                    </a:ext>
                  </a:extLst>
                </a:gridCol>
                <a:gridCol w="1281718">
                  <a:extLst>
                    <a:ext uri="{9D8B030D-6E8A-4147-A177-3AD203B41FA5}">
                      <a16:colId xmlns:a16="http://schemas.microsoft.com/office/drawing/2014/main" val="1084611757"/>
                    </a:ext>
                  </a:extLst>
                </a:gridCol>
              </a:tblGrid>
              <a:tr h="432048">
                <a:tc gridSpan="2">
                  <a:txBody>
                    <a:bodyPr/>
                    <a:lstStyle/>
                    <a:p>
                      <a:pPr algn="l" fontAlgn="b"/>
                      <a:r>
                        <a:rPr lang="en-GB" sz="2000" b="1" i="0" u="none" strike="noStrike" dirty="0" smtClean="0">
                          <a:solidFill>
                            <a:schemeClr val="bg1"/>
                          </a:solidFill>
                          <a:effectLst/>
                          <a:latin typeface="Calibri" panose="020F0502020204030204" pitchFamily="34" charset="0"/>
                        </a:rPr>
                        <a:t>Bella Follow </a:t>
                      </a:r>
                      <a:r>
                        <a:rPr lang="en-GB" sz="2000" b="1" i="0" u="none" strike="noStrike" dirty="0">
                          <a:solidFill>
                            <a:schemeClr val="bg1"/>
                          </a:solidFill>
                          <a:effectLst/>
                          <a:latin typeface="Calibri" panose="020F0502020204030204" pitchFamily="34" charset="0"/>
                        </a:rPr>
                        <a:t>up</a:t>
                      </a:r>
                    </a:p>
                  </a:txBody>
                  <a:tcPr marL="7620" marR="7620" marT="7620" marB="0" anchor="ctr"/>
                </a:tc>
                <a:tc hMerge="1">
                  <a:txBody>
                    <a:bodyPr/>
                    <a:lstStyle/>
                    <a:p>
                      <a:endParaRPr lang="en-GB"/>
                    </a:p>
                  </a:txBody>
                  <a:tcPr/>
                </a:tc>
                <a:tc>
                  <a:txBody>
                    <a:bodyPr/>
                    <a:lstStyle/>
                    <a:p>
                      <a:pPr algn="ctr" fontAlgn="b"/>
                      <a:endParaRPr lang="en-GB"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GB"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GB"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GB"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58836807"/>
                  </a:ext>
                </a:extLst>
              </a:tr>
              <a:tr h="432048">
                <a:tc>
                  <a:txBody>
                    <a:bodyPr/>
                    <a:lstStyle/>
                    <a:p>
                      <a:pPr algn="ctr" fontAlgn="b"/>
                      <a:endParaRPr lang="en-GB"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2000" b="0" i="0" u="none" strike="noStrike" dirty="0">
                          <a:solidFill>
                            <a:srgbClr val="000000"/>
                          </a:solidFill>
                          <a:effectLst/>
                          <a:latin typeface="Calibri" panose="020F0502020204030204" pitchFamily="34" charset="0"/>
                        </a:rPr>
                        <a:t>02/03/2015</a:t>
                      </a:r>
                    </a:p>
                  </a:txBody>
                  <a:tcPr marL="7620" marR="7620" marT="7620" marB="0" anchor="b"/>
                </a:tc>
                <a:tc>
                  <a:txBody>
                    <a:bodyPr/>
                    <a:lstStyle/>
                    <a:p>
                      <a:pPr algn="ctr" fontAlgn="b"/>
                      <a:r>
                        <a:rPr lang="en-GB" sz="2000" b="0" i="0" u="none" strike="noStrike" dirty="0">
                          <a:solidFill>
                            <a:srgbClr val="000000"/>
                          </a:solidFill>
                          <a:effectLst/>
                          <a:latin typeface="Calibri" panose="020F0502020204030204" pitchFamily="34" charset="0"/>
                        </a:rPr>
                        <a:t>20/03/2015</a:t>
                      </a:r>
                    </a:p>
                  </a:txBody>
                  <a:tcPr marL="7620" marR="7620" marT="7620" marB="0" anchor="b"/>
                </a:tc>
                <a:tc>
                  <a:txBody>
                    <a:bodyPr/>
                    <a:lstStyle/>
                    <a:p>
                      <a:pPr algn="ctr" fontAlgn="b"/>
                      <a:r>
                        <a:rPr lang="en-GB" sz="2000" b="0" i="0" u="none" strike="noStrike" dirty="0">
                          <a:solidFill>
                            <a:srgbClr val="000000"/>
                          </a:solidFill>
                          <a:effectLst/>
                          <a:latin typeface="Calibri" panose="020F0502020204030204" pitchFamily="34" charset="0"/>
                        </a:rPr>
                        <a:t>24/09/2015</a:t>
                      </a:r>
                    </a:p>
                  </a:txBody>
                  <a:tcPr marL="7620" marR="7620" marT="7620" marB="0" anchor="b"/>
                </a:tc>
                <a:tc>
                  <a:txBody>
                    <a:bodyPr/>
                    <a:lstStyle/>
                    <a:p>
                      <a:pPr algn="ctr" fontAlgn="b"/>
                      <a:r>
                        <a:rPr lang="en-GB" sz="2000" b="0" i="0" u="none" strike="noStrike" dirty="0">
                          <a:solidFill>
                            <a:srgbClr val="000000"/>
                          </a:solidFill>
                          <a:effectLst/>
                          <a:latin typeface="Calibri" panose="020F0502020204030204" pitchFamily="34" charset="0"/>
                        </a:rPr>
                        <a:t>18/05/2016</a:t>
                      </a:r>
                    </a:p>
                  </a:txBody>
                  <a:tcPr marL="7620" marR="7620" marT="7620" marB="0" anchor="b"/>
                </a:tc>
                <a:tc>
                  <a:txBody>
                    <a:bodyPr/>
                    <a:lstStyle/>
                    <a:p>
                      <a:pPr algn="ctr" fontAlgn="b"/>
                      <a:r>
                        <a:rPr lang="en-GB" sz="2000" b="0" i="0" u="none" strike="noStrike" dirty="0">
                          <a:solidFill>
                            <a:srgbClr val="000000"/>
                          </a:solidFill>
                          <a:effectLst/>
                          <a:latin typeface="Calibri" panose="020F0502020204030204" pitchFamily="34" charset="0"/>
                        </a:rPr>
                        <a:t>16/05/2017</a:t>
                      </a:r>
                    </a:p>
                  </a:txBody>
                  <a:tcPr marL="7620" marR="7620" marT="7620" marB="0" anchor="b"/>
                </a:tc>
                <a:extLst>
                  <a:ext uri="{0D108BD9-81ED-4DB2-BD59-A6C34878D82A}">
                    <a16:rowId xmlns:a16="http://schemas.microsoft.com/office/drawing/2014/main" val="3135325356"/>
                  </a:ext>
                </a:extLst>
              </a:tr>
              <a:tr h="432048">
                <a:tc>
                  <a:txBody>
                    <a:bodyPr/>
                    <a:lstStyle/>
                    <a:p>
                      <a:pPr algn="ctr" fontAlgn="b"/>
                      <a:r>
                        <a:rPr lang="en-GB" sz="2000" b="0" i="0" u="none" strike="noStrike" dirty="0">
                          <a:solidFill>
                            <a:srgbClr val="000000"/>
                          </a:solidFill>
                          <a:effectLst/>
                          <a:latin typeface="Calibri" panose="020F0502020204030204" pitchFamily="34" charset="0"/>
                        </a:rPr>
                        <a:t>GFR</a:t>
                      </a:r>
                    </a:p>
                  </a:txBody>
                  <a:tcPr marL="7620" marR="7620" marT="7620" marB="0" anchor="b"/>
                </a:tc>
                <a:tc>
                  <a:txBody>
                    <a:bodyPr/>
                    <a:lstStyle/>
                    <a:p>
                      <a:pPr algn="ctr" fontAlgn="b"/>
                      <a:endParaRPr lang="en-GB"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2000" b="0" i="0" u="none" strike="noStrike" dirty="0">
                          <a:solidFill>
                            <a:srgbClr val="000000"/>
                          </a:solidFill>
                          <a:effectLst/>
                          <a:latin typeface="Calibri" panose="020F0502020204030204" pitchFamily="34" charset="0"/>
                        </a:rPr>
                        <a:t>1.6</a:t>
                      </a:r>
                    </a:p>
                  </a:txBody>
                  <a:tcPr marL="7620" marR="7620" marT="7620" marB="0" anchor="b"/>
                </a:tc>
                <a:tc>
                  <a:txBody>
                    <a:bodyPr/>
                    <a:lstStyle/>
                    <a:p>
                      <a:pPr algn="ctr" fontAlgn="b"/>
                      <a:r>
                        <a:rPr lang="en-GB" sz="2000" b="0" i="0" u="none" strike="noStrike" dirty="0">
                          <a:solidFill>
                            <a:srgbClr val="000000"/>
                          </a:solidFill>
                          <a:effectLst/>
                          <a:latin typeface="Calibri" panose="020F0502020204030204" pitchFamily="34" charset="0"/>
                        </a:rPr>
                        <a:t>1.46</a:t>
                      </a:r>
                    </a:p>
                  </a:txBody>
                  <a:tcPr marL="7620" marR="7620" marT="7620" marB="0" anchor="b"/>
                </a:tc>
                <a:tc>
                  <a:txBody>
                    <a:bodyPr/>
                    <a:lstStyle/>
                    <a:p>
                      <a:pPr algn="ctr" fontAlgn="b"/>
                      <a:r>
                        <a:rPr lang="en-GB" sz="2000" b="0" i="0" u="none" strike="noStrike" dirty="0">
                          <a:solidFill>
                            <a:srgbClr val="000000"/>
                          </a:solidFill>
                          <a:effectLst/>
                          <a:latin typeface="Calibri" panose="020F0502020204030204" pitchFamily="34" charset="0"/>
                        </a:rPr>
                        <a:t>1.4</a:t>
                      </a:r>
                    </a:p>
                  </a:txBody>
                  <a:tcPr marL="7620" marR="7620" marT="7620" marB="0" anchor="b"/>
                </a:tc>
                <a:tc>
                  <a:txBody>
                    <a:bodyPr/>
                    <a:lstStyle/>
                    <a:p>
                      <a:pPr algn="ctr" fontAlgn="b"/>
                      <a:r>
                        <a:rPr lang="en-GB" sz="2000" b="0" i="0" u="none" strike="noStrike" dirty="0">
                          <a:solidFill>
                            <a:srgbClr val="000000"/>
                          </a:solidFill>
                          <a:effectLst/>
                          <a:latin typeface="Calibri" panose="020F0502020204030204" pitchFamily="34" charset="0"/>
                        </a:rPr>
                        <a:t>1.08</a:t>
                      </a:r>
                    </a:p>
                  </a:txBody>
                  <a:tcPr marL="7620" marR="7620" marT="7620" marB="0" anchor="b"/>
                </a:tc>
                <a:extLst>
                  <a:ext uri="{0D108BD9-81ED-4DB2-BD59-A6C34878D82A}">
                    <a16:rowId xmlns:a16="http://schemas.microsoft.com/office/drawing/2014/main" val="1293620149"/>
                  </a:ext>
                </a:extLst>
              </a:tr>
              <a:tr h="432048">
                <a:tc>
                  <a:txBody>
                    <a:bodyPr/>
                    <a:lstStyle/>
                    <a:p>
                      <a:pPr algn="ctr" fontAlgn="b"/>
                      <a:r>
                        <a:rPr lang="en-GB" sz="2000" b="0" i="0" u="none" strike="noStrike" dirty="0">
                          <a:solidFill>
                            <a:srgbClr val="000000"/>
                          </a:solidFill>
                          <a:effectLst/>
                          <a:latin typeface="Calibri" panose="020F0502020204030204" pitchFamily="34" charset="0"/>
                        </a:rPr>
                        <a:t>% decrease</a:t>
                      </a:r>
                    </a:p>
                  </a:txBody>
                  <a:tcPr marL="7620" marR="7620" marT="7620" marB="0" anchor="b"/>
                </a:tc>
                <a:tc>
                  <a:txBody>
                    <a:bodyPr/>
                    <a:lstStyle/>
                    <a:p>
                      <a:pPr algn="ctr" fontAlgn="b"/>
                      <a:endParaRPr lang="en-GB"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2000" b="0" i="0" u="none" strike="noStrike" dirty="0">
                          <a:solidFill>
                            <a:srgbClr val="000000"/>
                          </a:solidFill>
                          <a:effectLst/>
                          <a:latin typeface="Calibri" panose="020F0502020204030204" pitchFamily="34" charset="0"/>
                        </a:rPr>
                        <a:t>29%</a:t>
                      </a:r>
                    </a:p>
                  </a:txBody>
                  <a:tcPr marL="7620" marR="7620" marT="7620" marB="0" anchor="b"/>
                </a:tc>
                <a:tc>
                  <a:txBody>
                    <a:bodyPr/>
                    <a:lstStyle/>
                    <a:p>
                      <a:pPr algn="ctr" fontAlgn="b"/>
                      <a:r>
                        <a:rPr lang="en-GB" sz="2000" b="0" i="0" u="none" strike="noStrike" dirty="0">
                          <a:solidFill>
                            <a:srgbClr val="000000"/>
                          </a:solidFill>
                          <a:effectLst/>
                          <a:latin typeface="Calibri" panose="020F0502020204030204" pitchFamily="34" charset="0"/>
                        </a:rPr>
                        <a:t>31.50%</a:t>
                      </a:r>
                    </a:p>
                  </a:txBody>
                  <a:tcPr marL="7620" marR="7620" marT="7620" marB="0" anchor="b"/>
                </a:tc>
                <a:tc>
                  <a:txBody>
                    <a:bodyPr/>
                    <a:lstStyle/>
                    <a:p>
                      <a:pPr algn="ctr" fontAlgn="b"/>
                      <a:r>
                        <a:rPr lang="en-GB" sz="2000" b="0" i="0" u="none" strike="noStrike" dirty="0">
                          <a:solidFill>
                            <a:srgbClr val="000000"/>
                          </a:solidFill>
                          <a:effectLst/>
                          <a:latin typeface="Calibri" panose="020F0502020204030204" pitchFamily="34" charset="0"/>
                        </a:rPr>
                        <a:t>37.90%</a:t>
                      </a:r>
                    </a:p>
                  </a:txBody>
                  <a:tcPr marL="7620" marR="7620" marT="7620" marB="0" anchor="b"/>
                </a:tc>
                <a:tc>
                  <a:txBody>
                    <a:bodyPr/>
                    <a:lstStyle/>
                    <a:p>
                      <a:pPr algn="ctr" fontAlgn="b"/>
                      <a:r>
                        <a:rPr lang="en-GB" sz="2000" b="0" i="0" u="none" strike="noStrike" dirty="0">
                          <a:solidFill>
                            <a:srgbClr val="000000"/>
                          </a:solidFill>
                          <a:effectLst/>
                          <a:latin typeface="Calibri" panose="020F0502020204030204" pitchFamily="34" charset="0"/>
                        </a:rPr>
                        <a:t>51.90%</a:t>
                      </a:r>
                    </a:p>
                  </a:txBody>
                  <a:tcPr marL="7620" marR="7620" marT="7620" marB="0" anchor="b"/>
                </a:tc>
                <a:extLst>
                  <a:ext uri="{0D108BD9-81ED-4DB2-BD59-A6C34878D82A}">
                    <a16:rowId xmlns:a16="http://schemas.microsoft.com/office/drawing/2014/main" val="2662071591"/>
                  </a:ext>
                </a:extLst>
              </a:tr>
              <a:tr h="432048">
                <a:tc>
                  <a:txBody>
                    <a:bodyPr/>
                    <a:lstStyle/>
                    <a:p>
                      <a:pPr algn="ctr" fontAlgn="b"/>
                      <a:r>
                        <a:rPr lang="en-GB" sz="2000" b="0" i="0" u="none" strike="noStrike" dirty="0">
                          <a:solidFill>
                            <a:srgbClr val="000000"/>
                          </a:solidFill>
                          <a:effectLst/>
                          <a:latin typeface="Calibri" panose="020F0502020204030204" pitchFamily="34" charset="0"/>
                        </a:rPr>
                        <a:t>Creatinine</a:t>
                      </a:r>
                    </a:p>
                  </a:txBody>
                  <a:tcPr marL="7620" marR="7620" marT="7620" marB="0" anchor="b"/>
                </a:tc>
                <a:tc>
                  <a:txBody>
                    <a:bodyPr/>
                    <a:lstStyle/>
                    <a:p>
                      <a:pPr algn="ctr" fontAlgn="b"/>
                      <a:r>
                        <a:rPr lang="en-GB" sz="2000" b="0" i="0" u="none" strike="noStrike" dirty="0">
                          <a:solidFill>
                            <a:srgbClr val="000000"/>
                          </a:solidFill>
                          <a:effectLst/>
                          <a:latin typeface="Calibri" panose="020F0502020204030204" pitchFamily="34" charset="0"/>
                        </a:rPr>
                        <a:t>111</a:t>
                      </a:r>
                    </a:p>
                  </a:txBody>
                  <a:tcPr marL="7620" marR="7620" marT="7620" marB="0" anchor="b"/>
                </a:tc>
                <a:tc>
                  <a:txBody>
                    <a:bodyPr/>
                    <a:lstStyle/>
                    <a:p>
                      <a:pPr algn="ctr" fontAlgn="b"/>
                      <a:r>
                        <a:rPr lang="en-GB" sz="2000" b="0" i="0" u="none" strike="noStrike" dirty="0">
                          <a:solidFill>
                            <a:srgbClr val="000000"/>
                          </a:solidFill>
                          <a:effectLst/>
                          <a:latin typeface="Calibri" panose="020F0502020204030204" pitchFamily="34" charset="0"/>
                        </a:rPr>
                        <a:t>154</a:t>
                      </a:r>
                    </a:p>
                  </a:txBody>
                  <a:tcPr marL="7620" marR="7620" marT="7620" marB="0" anchor="b"/>
                </a:tc>
                <a:tc>
                  <a:txBody>
                    <a:bodyPr/>
                    <a:lstStyle/>
                    <a:p>
                      <a:pPr algn="ctr" fontAlgn="b"/>
                      <a:endParaRPr lang="en-GB"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GB"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2000" b="0" i="0" u="none" strike="noStrike" dirty="0">
                          <a:solidFill>
                            <a:srgbClr val="000000"/>
                          </a:solidFill>
                          <a:effectLst/>
                          <a:latin typeface="Calibri" panose="020F0502020204030204" pitchFamily="34" charset="0"/>
                        </a:rPr>
                        <a:t>195</a:t>
                      </a:r>
                    </a:p>
                  </a:txBody>
                  <a:tcPr marL="7620" marR="7620" marT="7620" marB="0" anchor="b"/>
                </a:tc>
                <a:extLst>
                  <a:ext uri="{0D108BD9-81ED-4DB2-BD59-A6C34878D82A}">
                    <a16:rowId xmlns:a16="http://schemas.microsoft.com/office/drawing/2014/main" val="1476795378"/>
                  </a:ext>
                </a:extLst>
              </a:tr>
              <a:tr h="432048">
                <a:tc>
                  <a:txBody>
                    <a:bodyPr/>
                    <a:lstStyle/>
                    <a:p>
                      <a:pPr algn="ctr" fontAlgn="b"/>
                      <a:r>
                        <a:rPr lang="en-GB" sz="2000" b="0" i="0" u="none" strike="noStrike" dirty="0">
                          <a:solidFill>
                            <a:srgbClr val="000000"/>
                          </a:solidFill>
                          <a:effectLst/>
                          <a:latin typeface="Calibri" panose="020F0502020204030204" pitchFamily="34" charset="0"/>
                        </a:rPr>
                        <a:t>laboratory</a:t>
                      </a:r>
                    </a:p>
                  </a:txBody>
                  <a:tcPr marL="7620" marR="7620" marT="7620" marB="0" anchor="b"/>
                </a:tc>
                <a:tc>
                  <a:txBody>
                    <a:bodyPr/>
                    <a:lstStyle/>
                    <a:p>
                      <a:pPr algn="ctr" fontAlgn="b"/>
                      <a:r>
                        <a:rPr lang="en-GB" sz="2000" b="0" i="0" u="none" strike="noStrike" dirty="0">
                          <a:solidFill>
                            <a:srgbClr val="000000"/>
                          </a:solidFill>
                          <a:effectLst/>
                          <a:latin typeface="Calibri" panose="020F0502020204030204" pitchFamily="34" charset="0"/>
                        </a:rPr>
                        <a:t>In house</a:t>
                      </a:r>
                    </a:p>
                  </a:txBody>
                  <a:tcPr marL="7620" marR="7620" marT="7620" marB="0" anchor="b"/>
                </a:tc>
                <a:tc>
                  <a:txBody>
                    <a:bodyPr/>
                    <a:lstStyle/>
                    <a:p>
                      <a:pPr algn="ctr" fontAlgn="b"/>
                      <a:r>
                        <a:rPr lang="en-GB" sz="2000" b="0" i="0" u="none" strike="noStrike" dirty="0">
                          <a:solidFill>
                            <a:srgbClr val="000000"/>
                          </a:solidFill>
                          <a:effectLst/>
                          <a:latin typeface="Calibri" panose="020F0502020204030204" pitchFamily="34" charset="0"/>
                        </a:rPr>
                        <a:t>Finn Lab</a:t>
                      </a:r>
                    </a:p>
                  </a:txBody>
                  <a:tcPr marL="7620" marR="7620" marT="7620" marB="0" anchor="b"/>
                </a:tc>
                <a:tc>
                  <a:txBody>
                    <a:bodyPr/>
                    <a:lstStyle/>
                    <a:p>
                      <a:pPr algn="ctr" fontAlgn="b"/>
                      <a:endParaRPr lang="en-GB"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GB"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2000" b="0" i="0" u="none" strike="noStrike" dirty="0">
                          <a:solidFill>
                            <a:srgbClr val="000000"/>
                          </a:solidFill>
                          <a:effectLst/>
                          <a:latin typeface="Calibri" panose="020F0502020204030204" pitchFamily="34" charset="0"/>
                        </a:rPr>
                        <a:t>NW labs</a:t>
                      </a:r>
                    </a:p>
                  </a:txBody>
                  <a:tcPr marL="7620" marR="7620" marT="7620" marB="0" anchor="b"/>
                </a:tc>
                <a:extLst>
                  <a:ext uri="{0D108BD9-81ED-4DB2-BD59-A6C34878D82A}">
                    <a16:rowId xmlns:a16="http://schemas.microsoft.com/office/drawing/2014/main" val="2363790261"/>
                  </a:ext>
                </a:extLst>
              </a:tr>
              <a:tr h="432048">
                <a:tc>
                  <a:txBody>
                    <a:bodyPr/>
                    <a:lstStyle/>
                    <a:p>
                      <a:pPr algn="ctr" fontAlgn="b"/>
                      <a:r>
                        <a:rPr lang="en-GB" sz="2000" b="0" i="0" u="none" strike="noStrike" dirty="0">
                          <a:solidFill>
                            <a:srgbClr val="000000"/>
                          </a:solidFill>
                          <a:effectLst/>
                          <a:latin typeface="Calibri" panose="020F0502020204030204" pitchFamily="34" charset="0"/>
                        </a:rPr>
                        <a:t>umol/L</a:t>
                      </a:r>
                    </a:p>
                  </a:txBody>
                  <a:tcPr marL="7620" marR="7620" marT="7620" marB="0" anchor="b"/>
                </a:tc>
                <a:tc>
                  <a:txBody>
                    <a:bodyPr/>
                    <a:lstStyle/>
                    <a:p>
                      <a:pPr algn="ctr" fontAlgn="b"/>
                      <a:r>
                        <a:rPr lang="en-GB" sz="2000" b="0" i="0" u="none" strike="noStrike" dirty="0">
                          <a:solidFill>
                            <a:srgbClr val="000000"/>
                          </a:solidFill>
                          <a:effectLst/>
                          <a:latin typeface="Calibri" panose="020F0502020204030204" pitchFamily="34" charset="0"/>
                        </a:rPr>
                        <a:t>[27-124]</a:t>
                      </a:r>
                    </a:p>
                  </a:txBody>
                  <a:tcPr marL="7620" marR="7620" marT="7620" marB="0" anchor="b"/>
                </a:tc>
                <a:tc>
                  <a:txBody>
                    <a:bodyPr/>
                    <a:lstStyle/>
                    <a:p>
                      <a:pPr algn="ctr" fontAlgn="b"/>
                      <a:r>
                        <a:rPr lang="en-GB" sz="2000" b="0" i="0" u="none" strike="noStrike" dirty="0">
                          <a:solidFill>
                            <a:srgbClr val="000000"/>
                          </a:solidFill>
                          <a:effectLst/>
                          <a:latin typeface="Calibri" panose="020F0502020204030204" pitchFamily="34" charset="0"/>
                        </a:rPr>
                        <a:t>[20-124]</a:t>
                      </a:r>
                    </a:p>
                  </a:txBody>
                  <a:tcPr marL="7620" marR="7620" marT="7620" marB="0" anchor="b"/>
                </a:tc>
                <a:tc>
                  <a:txBody>
                    <a:bodyPr/>
                    <a:lstStyle/>
                    <a:p>
                      <a:pPr algn="ctr" fontAlgn="b"/>
                      <a:endParaRPr lang="en-GB"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GB"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GB" sz="2000" b="0" i="0" u="none" strike="noStrike" dirty="0">
                          <a:solidFill>
                            <a:srgbClr val="000000"/>
                          </a:solidFill>
                          <a:effectLst/>
                          <a:latin typeface="Calibri" panose="020F0502020204030204" pitchFamily="34" charset="0"/>
                        </a:rPr>
                        <a:t>[0-130]</a:t>
                      </a:r>
                    </a:p>
                  </a:txBody>
                  <a:tcPr marL="7620" marR="7620" marT="7620" marB="0" anchor="b"/>
                </a:tc>
                <a:extLst>
                  <a:ext uri="{0D108BD9-81ED-4DB2-BD59-A6C34878D82A}">
                    <a16:rowId xmlns:a16="http://schemas.microsoft.com/office/drawing/2014/main" val="2225983099"/>
                  </a:ext>
                </a:extLst>
              </a:tr>
            </a:tbl>
          </a:graphicData>
        </a:graphic>
      </p:graphicFrame>
      <p:sp>
        <p:nvSpPr>
          <p:cNvPr id="5" name="Content Placeholder 2"/>
          <p:cNvSpPr>
            <a:spLocks noGrp="1"/>
          </p:cNvSpPr>
          <p:nvPr>
            <p:ph idx="1"/>
          </p:nvPr>
        </p:nvSpPr>
        <p:spPr>
          <a:xfrm>
            <a:off x="1043608" y="5059115"/>
            <a:ext cx="7700963" cy="1034182"/>
          </a:xfrm>
        </p:spPr>
        <p:txBody>
          <a:bodyPr/>
          <a:lstStyle/>
          <a:p>
            <a:r>
              <a:rPr lang="en-GB" dirty="0" smtClean="0"/>
              <a:t>Demonstrates the value of GFR </a:t>
            </a:r>
            <a:r>
              <a:rPr lang="en-GB" dirty="0"/>
              <a:t>follow-up to </a:t>
            </a:r>
            <a:r>
              <a:rPr lang="en-GB" dirty="0" smtClean="0"/>
              <a:t>aid diagnosis of early renal disease and early intervention </a:t>
            </a:r>
            <a:endParaRPr lang="en-GB" dirty="0"/>
          </a:p>
          <a:p>
            <a:endParaRPr lang="en-GB" dirty="0"/>
          </a:p>
        </p:txBody>
      </p:sp>
    </p:spTree>
    <p:extLst>
      <p:ext uri="{BB962C8B-B14F-4D97-AF65-F5344CB8AC3E}">
        <p14:creationId xmlns:p14="http://schemas.microsoft.com/office/powerpoint/2010/main" val="298547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4: Monitor progression of renal disease</a:t>
            </a:r>
            <a:r>
              <a:rPr lang="en-GB" dirty="0"/>
              <a:t/>
            </a:r>
            <a:br>
              <a:rPr lang="en-GB" dirty="0"/>
            </a:br>
            <a:endParaRPr lang="en-GB" dirty="0"/>
          </a:p>
        </p:txBody>
      </p:sp>
      <p:sp>
        <p:nvSpPr>
          <p:cNvPr id="3" name="Content Placeholder 2"/>
          <p:cNvSpPr>
            <a:spLocks noGrp="1"/>
          </p:cNvSpPr>
          <p:nvPr>
            <p:ph idx="1"/>
          </p:nvPr>
        </p:nvSpPr>
        <p:spPr>
          <a:xfrm>
            <a:off x="827584" y="1772816"/>
            <a:ext cx="7700963" cy="4462463"/>
          </a:xfrm>
        </p:spPr>
        <p:txBody>
          <a:bodyPr/>
          <a:lstStyle/>
          <a:p>
            <a:r>
              <a:rPr lang="en-GB" dirty="0" smtClean="0"/>
              <a:t>Kirby, Labrador M, 4yo, 36kg</a:t>
            </a:r>
          </a:p>
          <a:p>
            <a:endParaRPr lang="en-GB" dirty="0"/>
          </a:p>
          <a:p>
            <a:r>
              <a:rPr lang="en-GB" dirty="0" smtClean="0"/>
              <a:t>Renal adenocarcinoma removed by nephrectomy (normal creatinine at the time)</a:t>
            </a:r>
          </a:p>
          <a:p>
            <a:r>
              <a:rPr lang="en-GB" dirty="0"/>
              <a:t>A</a:t>
            </a:r>
            <a:r>
              <a:rPr lang="en-GB" dirty="0" smtClean="0"/>
              <a:t>zotaemia since after surgery that recovered to just below upper bound of reference interval </a:t>
            </a:r>
          </a:p>
          <a:p>
            <a:pPr marL="0" indent="0">
              <a:buNone/>
            </a:pPr>
            <a:endParaRPr lang="en-GB" dirty="0" smtClean="0"/>
          </a:p>
          <a:p>
            <a:pPr marL="0" indent="0">
              <a:buNone/>
            </a:pPr>
            <a:r>
              <a:rPr lang="en-GB" b="1" u="sng" dirty="0" smtClean="0"/>
              <a:t>Question</a:t>
            </a:r>
            <a:r>
              <a:rPr lang="en-GB" dirty="0" smtClean="0"/>
              <a:t>: can serial GFR measurement help to monitor the progression of existing CKD? </a:t>
            </a:r>
          </a:p>
        </p:txBody>
      </p:sp>
      <p:pic>
        <p:nvPicPr>
          <p:cNvPr id="4" name="Picture 3"/>
          <p:cNvPicPr>
            <a:picLocks noChangeAspect="1"/>
          </p:cNvPicPr>
          <p:nvPr/>
        </p:nvPicPr>
        <p:blipFill>
          <a:blip r:embed="rId2"/>
          <a:stretch>
            <a:fillRect/>
          </a:stretch>
        </p:blipFill>
        <p:spPr>
          <a:xfrm>
            <a:off x="6959515" y="860751"/>
            <a:ext cx="2160240" cy="1868246"/>
          </a:xfrm>
          <a:prstGeom prst="rect">
            <a:avLst/>
          </a:prstGeom>
        </p:spPr>
      </p:pic>
    </p:spTree>
    <p:extLst>
      <p:ext uri="{BB962C8B-B14F-4D97-AF65-F5344CB8AC3E}">
        <p14:creationId xmlns:p14="http://schemas.microsoft.com/office/powerpoint/2010/main" val="14148828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4: Monitor progression of renal disease</a:t>
            </a:r>
          </a:p>
        </p:txBody>
      </p:sp>
      <p:sp>
        <p:nvSpPr>
          <p:cNvPr id="5" name="Content Placeholder 4"/>
          <p:cNvSpPr>
            <a:spLocks noGrp="1"/>
          </p:cNvSpPr>
          <p:nvPr>
            <p:ph sz="half" idx="1"/>
          </p:nvPr>
        </p:nvSpPr>
        <p:spPr>
          <a:xfrm>
            <a:off x="467544" y="1196752"/>
            <a:ext cx="4320480" cy="4462463"/>
          </a:xfrm>
        </p:spPr>
        <p:txBody>
          <a:bodyPr/>
          <a:lstStyle/>
          <a:p>
            <a:r>
              <a:rPr lang="en-GB" sz="2400" dirty="0" smtClean="0"/>
              <a:t>13/01:</a:t>
            </a:r>
          </a:p>
          <a:p>
            <a:pPr marL="342900" indent="-342900">
              <a:buClr>
                <a:schemeClr val="accent2"/>
              </a:buClr>
              <a:buSzPct val="55000"/>
              <a:buFont typeface="Wingdings" panose="05000000000000000000" pitchFamily="2" charset="2"/>
              <a:buChar char="q"/>
            </a:pPr>
            <a:r>
              <a:rPr lang="en-GB" sz="2400" dirty="0" smtClean="0"/>
              <a:t>Creatinine 148 -&gt; 110 µmol/L [RI: 20-110]</a:t>
            </a:r>
          </a:p>
          <a:p>
            <a:pPr marL="342900" indent="-342900">
              <a:buClr>
                <a:schemeClr val="accent2"/>
              </a:buClr>
              <a:buSzPct val="55000"/>
              <a:buFont typeface="Wingdings" panose="05000000000000000000" pitchFamily="2" charset="2"/>
              <a:buChar char="q"/>
            </a:pPr>
            <a:r>
              <a:rPr lang="en-GB" sz="2400" dirty="0" smtClean="0"/>
              <a:t>USG: 1.022 – 1.036</a:t>
            </a:r>
          </a:p>
          <a:p>
            <a:pPr marL="342900" indent="-342900">
              <a:buClr>
                <a:schemeClr val="accent2"/>
              </a:buClr>
              <a:buSzPct val="55000"/>
              <a:buFont typeface="Wingdings" panose="05000000000000000000" pitchFamily="2" charset="2"/>
              <a:buChar char="q"/>
            </a:pPr>
            <a:r>
              <a:rPr lang="en-GB" sz="2400" b="1" dirty="0" smtClean="0"/>
              <a:t>GFR 1.48 </a:t>
            </a:r>
            <a:r>
              <a:rPr lang="en-GB" sz="2400" b="1" dirty="0"/>
              <a:t>mL/kg/min </a:t>
            </a:r>
            <a:r>
              <a:rPr lang="en-GB" sz="2400" dirty="0" smtClean="0"/>
              <a:t>(</a:t>
            </a:r>
            <a:r>
              <a:rPr lang="en-GB" sz="2400" b="1" dirty="0" smtClean="0"/>
              <a:t>34.1% </a:t>
            </a:r>
            <a:r>
              <a:rPr lang="en-GB" sz="2400" dirty="0" smtClean="0"/>
              <a:t>reduction in </a:t>
            </a:r>
            <a:r>
              <a:rPr lang="en-GB" sz="2400" dirty="0"/>
              <a:t>comparison to the average GFR value </a:t>
            </a:r>
            <a:r>
              <a:rPr lang="en-GB" sz="2400" dirty="0" smtClean="0"/>
              <a:t>)</a:t>
            </a:r>
          </a:p>
          <a:p>
            <a:pPr marL="342900" indent="-342900">
              <a:buClr>
                <a:schemeClr val="accent2"/>
              </a:buClr>
              <a:buSzPct val="55000"/>
              <a:buFont typeface="Wingdings" panose="05000000000000000000" pitchFamily="2" charset="2"/>
              <a:buChar char="q"/>
            </a:pPr>
            <a:endParaRPr lang="en-GB" sz="2400" dirty="0"/>
          </a:p>
          <a:p>
            <a:pPr marL="342900" indent="-342900">
              <a:buClr>
                <a:schemeClr val="accent2"/>
              </a:buClr>
              <a:buSzPct val="55000"/>
              <a:buFont typeface="Wingdings" panose="05000000000000000000" pitchFamily="2" charset="2"/>
              <a:buChar char="q"/>
            </a:pPr>
            <a:r>
              <a:rPr lang="en-GB" sz="2400" dirty="0" smtClean="0"/>
              <a:t>Empirical adjustment </a:t>
            </a:r>
            <a:r>
              <a:rPr lang="en-GB" sz="2400" dirty="0" smtClean="0">
                <a:solidFill>
                  <a:schemeClr val="accent2"/>
                </a:solidFill>
              </a:rPr>
              <a:t>carboplatin</a:t>
            </a:r>
            <a:r>
              <a:rPr lang="en-GB" sz="2400" dirty="0" smtClean="0"/>
              <a:t> dose</a:t>
            </a:r>
            <a:endParaRPr lang="en-GB" sz="2400" dirty="0"/>
          </a:p>
          <a:p>
            <a:endParaRPr lang="en-GB" sz="2400" dirty="0"/>
          </a:p>
        </p:txBody>
      </p:sp>
      <p:sp>
        <p:nvSpPr>
          <p:cNvPr id="6" name="Content Placeholder 5"/>
          <p:cNvSpPr>
            <a:spLocks noGrp="1"/>
          </p:cNvSpPr>
          <p:nvPr>
            <p:ph sz="half" idx="2"/>
          </p:nvPr>
        </p:nvSpPr>
        <p:spPr>
          <a:xfrm>
            <a:off x="5220072" y="1293412"/>
            <a:ext cx="4248472" cy="4462463"/>
          </a:xfrm>
        </p:spPr>
        <p:txBody>
          <a:bodyPr/>
          <a:lstStyle/>
          <a:p>
            <a:r>
              <a:rPr lang="en-GB" sz="2400" dirty="0" smtClean="0"/>
              <a:t>23/03: (after 3 injections)</a:t>
            </a:r>
          </a:p>
          <a:p>
            <a:pPr marL="342900" indent="-342900">
              <a:buClr>
                <a:schemeClr val="accent2"/>
              </a:buClr>
              <a:buSzPct val="55000"/>
              <a:buFont typeface="Wingdings" panose="05000000000000000000" pitchFamily="2" charset="2"/>
              <a:buChar char="q"/>
            </a:pPr>
            <a:r>
              <a:rPr lang="en-GB" sz="2400" dirty="0" smtClean="0"/>
              <a:t>Creatinine </a:t>
            </a:r>
            <a:r>
              <a:rPr lang="en-GB" sz="2400" dirty="0"/>
              <a:t>131 </a:t>
            </a:r>
            <a:r>
              <a:rPr lang="en-GB" sz="2400" dirty="0" smtClean="0"/>
              <a:t>to 149 µmol/L [RI: 20-110</a:t>
            </a:r>
            <a:r>
              <a:rPr lang="en-GB" sz="2400" dirty="0"/>
              <a:t>]</a:t>
            </a:r>
            <a:endParaRPr lang="en-GB" sz="2400" dirty="0" smtClean="0"/>
          </a:p>
          <a:p>
            <a:pPr marL="342900" indent="-342900">
              <a:buClr>
                <a:schemeClr val="accent2"/>
              </a:buClr>
              <a:buSzPct val="55000"/>
              <a:buFont typeface="Wingdings" panose="05000000000000000000" pitchFamily="2" charset="2"/>
              <a:buChar char="q"/>
            </a:pPr>
            <a:r>
              <a:rPr lang="en-GB" sz="2400" dirty="0" smtClean="0"/>
              <a:t>USG: 1.028 - 1.034</a:t>
            </a:r>
          </a:p>
          <a:p>
            <a:pPr marL="342900" indent="-342900">
              <a:buClr>
                <a:schemeClr val="accent2"/>
              </a:buClr>
              <a:buSzPct val="55000"/>
              <a:buFont typeface="Wingdings" panose="05000000000000000000" pitchFamily="2" charset="2"/>
              <a:buChar char="q"/>
            </a:pPr>
            <a:r>
              <a:rPr lang="en-GB" sz="2400" b="1" dirty="0"/>
              <a:t>GFR </a:t>
            </a:r>
            <a:r>
              <a:rPr lang="en-GB" sz="2400" b="1" dirty="0" smtClean="0"/>
              <a:t>1.48 </a:t>
            </a:r>
            <a:r>
              <a:rPr lang="en-GB" sz="2400" b="1" dirty="0"/>
              <a:t>mL/kg/min </a:t>
            </a:r>
            <a:endParaRPr lang="en-GB" sz="2400" b="1" dirty="0" smtClean="0"/>
          </a:p>
          <a:p>
            <a:pPr marL="342900" indent="-342900">
              <a:buClr>
                <a:schemeClr val="accent2"/>
              </a:buClr>
              <a:buSzPct val="55000"/>
              <a:buFont typeface="Wingdings" panose="05000000000000000000" pitchFamily="2" charset="2"/>
              <a:buChar char="q"/>
            </a:pPr>
            <a:r>
              <a:rPr lang="en-GB" sz="2400" dirty="0" smtClean="0"/>
              <a:t>No cytopaenia</a:t>
            </a:r>
          </a:p>
          <a:p>
            <a:pPr marL="342900" indent="-342900">
              <a:buClr>
                <a:schemeClr val="accent2"/>
              </a:buClr>
              <a:buSzPct val="55000"/>
              <a:buFont typeface="Wingdings" panose="05000000000000000000" pitchFamily="2" charset="2"/>
              <a:buChar char="q"/>
            </a:pPr>
            <a:endParaRPr lang="en-GB" sz="2400" dirty="0"/>
          </a:p>
          <a:p>
            <a:pPr marL="342900" indent="-342900">
              <a:buClr>
                <a:schemeClr val="accent2"/>
              </a:buClr>
              <a:buSzPct val="55000"/>
              <a:buFont typeface="Wingdings" panose="05000000000000000000" pitchFamily="2" charset="2"/>
              <a:buChar char="q"/>
            </a:pPr>
            <a:endParaRPr lang="en-GB" sz="2400" dirty="0" smtClean="0"/>
          </a:p>
          <a:p>
            <a:pPr marL="342900" indent="-342900">
              <a:buClr>
                <a:schemeClr val="accent2"/>
              </a:buClr>
              <a:buSzPct val="55000"/>
              <a:buFont typeface="Wingdings" panose="05000000000000000000" pitchFamily="2" charset="2"/>
              <a:buChar char="q"/>
            </a:pPr>
            <a:r>
              <a:rPr lang="en-GB" sz="2400" dirty="0" smtClean="0"/>
              <a:t>Continued carboplatin treatment (same dose)</a:t>
            </a:r>
            <a:endParaRPr lang="en-GB" sz="2400" dirty="0"/>
          </a:p>
          <a:p>
            <a:pPr marL="0" indent="0">
              <a:buClr>
                <a:schemeClr val="accent2"/>
              </a:buClr>
              <a:buSzPct val="55000"/>
            </a:pPr>
            <a:r>
              <a:rPr lang="en-GB" sz="2400" dirty="0"/>
              <a:t>		</a:t>
            </a:r>
          </a:p>
          <a:p>
            <a:pPr marL="342900" indent="-342900">
              <a:buClr>
                <a:schemeClr val="accent2"/>
              </a:buClr>
              <a:buSzPct val="55000"/>
              <a:buFont typeface="Wingdings" panose="05000000000000000000" pitchFamily="2" charset="2"/>
              <a:buChar char="q"/>
            </a:pPr>
            <a:endParaRPr lang="en-GB" sz="2400" dirty="0"/>
          </a:p>
        </p:txBody>
      </p:sp>
      <p:sp>
        <p:nvSpPr>
          <p:cNvPr id="7" name="Rectangle 6"/>
          <p:cNvSpPr/>
          <p:nvPr/>
        </p:nvSpPr>
        <p:spPr>
          <a:xfrm>
            <a:off x="467544" y="5852535"/>
            <a:ext cx="8064896" cy="830997"/>
          </a:xfrm>
          <a:prstGeom prst="rect">
            <a:avLst/>
          </a:prstGeom>
        </p:spPr>
        <p:txBody>
          <a:bodyPr wrap="square">
            <a:spAutoFit/>
          </a:bodyPr>
          <a:lstStyle/>
          <a:p>
            <a:r>
              <a:rPr lang="en-GB" sz="2400" dirty="0" smtClean="0"/>
              <a:t>Conclusion: </a:t>
            </a:r>
          </a:p>
          <a:p>
            <a:r>
              <a:rPr lang="en-GB" sz="2400" b="1" dirty="0" smtClean="0"/>
              <a:t>Non-progressive CKD after uninephrectomy</a:t>
            </a:r>
          </a:p>
        </p:txBody>
      </p:sp>
    </p:spTree>
    <p:extLst>
      <p:ext uri="{BB962C8B-B14F-4D97-AF65-F5344CB8AC3E}">
        <p14:creationId xmlns:p14="http://schemas.microsoft.com/office/powerpoint/2010/main" val="152791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fade">
                                      <p:cBhvr>
                                        <p:cTn id="22" dur="500"/>
                                        <p:tgtEl>
                                          <p:spTgt spid="6">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Effect transition="in" filter="fade">
                                      <p:cBhvr>
                                        <p:cTn id="25" dur="500"/>
                                        <p:tgtEl>
                                          <p:spTgt spid="6">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of GFR measurement in clinical practice: IRIS guidelines</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828600" y="1366903"/>
            <a:ext cx="10427543" cy="5734505"/>
          </a:xfrm>
          <a:prstGeom prst="rect">
            <a:avLst/>
          </a:prstGeom>
        </p:spPr>
      </p:pic>
    </p:spTree>
    <p:extLst>
      <p:ext uri="{BB962C8B-B14F-4D97-AF65-F5344CB8AC3E}">
        <p14:creationId xmlns:p14="http://schemas.microsoft.com/office/powerpoint/2010/main" val="2616963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116632"/>
            <a:ext cx="7700963" cy="1079500"/>
          </a:xfrm>
        </p:spPr>
        <p:txBody>
          <a:bodyPr/>
          <a:lstStyle/>
          <a:p>
            <a:r>
              <a:rPr lang="en-GB" dirty="0"/>
              <a:t>Impact of GFR measurement in clinical </a:t>
            </a:r>
            <a:r>
              <a:rPr lang="en-GB" dirty="0" smtClean="0"/>
              <a:t>practice: national test </a:t>
            </a:r>
            <a:r>
              <a:rPr lang="en-GB" dirty="0"/>
              <a:t>(NW </a:t>
            </a:r>
            <a:r>
              <a:rPr lang="en-GB" dirty="0" smtClean="0"/>
              <a:t>Labs</a:t>
            </a:r>
            <a:r>
              <a:rPr lang="en-GB" dirty="0"/>
              <a:t>)</a:t>
            </a:r>
          </a:p>
        </p:txBody>
      </p:sp>
      <p:sp>
        <p:nvSpPr>
          <p:cNvPr id="3" name="Content Placeholder 2"/>
          <p:cNvSpPr>
            <a:spLocks noGrp="1"/>
          </p:cNvSpPr>
          <p:nvPr>
            <p:ph idx="1"/>
          </p:nvPr>
        </p:nvSpPr>
        <p:spPr>
          <a:xfrm>
            <a:off x="971552" y="1546225"/>
            <a:ext cx="2880367" cy="4835103"/>
          </a:xfrm>
        </p:spPr>
        <p:txBody>
          <a:bodyPr/>
          <a:lstStyle/>
          <a:p>
            <a:r>
              <a:rPr lang="en-GB" dirty="0" smtClean="0"/>
              <a:t>Now receiving samples from France, Sweden and Denmark</a:t>
            </a:r>
            <a:endParaRPr lang="en-GB" dirty="0"/>
          </a:p>
        </p:txBody>
      </p:sp>
      <p:pic>
        <p:nvPicPr>
          <p:cNvPr id="4" name="Picture 3"/>
          <p:cNvPicPr>
            <a:picLocks noChangeAspect="1"/>
          </p:cNvPicPr>
          <p:nvPr/>
        </p:nvPicPr>
        <p:blipFill>
          <a:blip r:embed="rId2"/>
          <a:stretch>
            <a:fillRect/>
          </a:stretch>
        </p:blipFill>
        <p:spPr>
          <a:xfrm>
            <a:off x="4139952" y="1391384"/>
            <a:ext cx="4752528" cy="6214080"/>
          </a:xfrm>
          <a:prstGeom prst="rect">
            <a:avLst/>
          </a:prstGeom>
        </p:spPr>
      </p:pic>
    </p:spTree>
    <p:extLst>
      <p:ext uri="{BB962C8B-B14F-4D97-AF65-F5344CB8AC3E}">
        <p14:creationId xmlns:p14="http://schemas.microsoft.com/office/powerpoint/2010/main" val="24776890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smtClean="0"/>
              <a:t>I wish I would have met Bob</a:t>
            </a:r>
          </a:p>
          <a:p>
            <a:endParaRPr lang="en-GB" dirty="0" smtClean="0"/>
          </a:p>
          <a:p>
            <a:r>
              <a:rPr lang="en-GB" dirty="0" smtClean="0"/>
              <a:t>He</a:t>
            </a:r>
            <a:r>
              <a:rPr lang="en-GB" dirty="0" smtClean="0"/>
              <a:t> </a:t>
            </a:r>
            <a:r>
              <a:rPr lang="en-GB" dirty="0" smtClean="0"/>
              <a:t>contributed to validation </a:t>
            </a:r>
            <a:r>
              <a:rPr lang="en-GB" dirty="0" smtClean="0"/>
              <a:t>and clinical applicability this GFR </a:t>
            </a:r>
            <a:r>
              <a:rPr lang="en-GB" dirty="0" smtClean="0"/>
              <a:t>test</a:t>
            </a:r>
          </a:p>
          <a:p>
            <a:endParaRPr lang="en-GB" dirty="0"/>
          </a:p>
          <a:p>
            <a:r>
              <a:rPr lang="en-GB" dirty="0" smtClean="0"/>
              <a:t>Test is key to </a:t>
            </a:r>
            <a:r>
              <a:rPr lang="en-GB" dirty="0" smtClean="0"/>
              <a:t>identify early decreased in renal function and understand </a:t>
            </a:r>
            <a:r>
              <a:rPr lang="en-GB" dirty="0" smtClean="0"/>
              <a:t>inter-animal variability in drug clearance</a:t>
            </a:r>
          </a:p>
          <a:p>
            <a:endParaRPr lang="en-GB" dirty="0"/>
          </a:p>
          <a:p>
            <a:r>
              <a:rPr lang="en-GB" dirty="0" smtClean="0"/>
              <a:t>We are developing </a:t>
            </a:r>
            <a:r>
              <a:rPr lang="en-GB" dirty="0" smtClean="0"/>
              <a:t>applications </a:t>
            </a:r>
            <a:r>
              <a:rPr lang="en-GB" dirty="0" smtClean="0"/>
              <a:t>to rats and horses</a:t>
            </a:r>
            <a:endParaRPr lang="en-GB" dirty="0"/>
          </a:p>
        </p:txBody>
      </p:sp>
    </p:spTree>
    <p:extLst>
      <p:ext uri="{BB962C8B-B14F-4D97-AF65-F5344CB8AC3E}">
        <p14:creationId xmlns:p14="http://schemas.microsoft.com/office/powerpoint/2010/main" val="2866999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70" y="-99392"/>
            <a:ext cx="7700963" cy="1079500"/>
          </a:xfrm>
        </p:spPr>
        <p:txBody>
          <a:bodyPr/>
          <a:lstStyle/>
          <a:p>
            <a:r>
              <a:rPr lang="en-GB" dirty="0"/>
              <a:t>What are the markers commonly </a:t>
            </a:r>
            <a:r>
              <a:rPr lang="en-GB" dirty="0" smtClean="0"/>
              <a:t>used to diagnose kidney disease in dogs?</a:t>
            </a:r>
            <a:endParaRPr lang="en-GB" dirty="0"/>
          </a:p>
        </p:txBody>
      </p:sp>
      <p:sp>
        <p:nvSpPr>
          <p:cNvPr id="4" name="Oval 3"/>
          <p:cNvSpPr/>
          <p:nvPr/>
        </p:nvSpPr>
        <p:spPr bwMode="auto">
          <a:xfrm>
            <a:off x="4068288" y="827088"/>
            <a:ext cx="3096000" cy="3096344"/>
          </a:xfrm>
          <a:prstGeom prst="ellipse">
            <a:avLst/>
          </a:prstGeom>
          <a:solidFill>
            <a:srgbClr val="CC0000">
              <a:alpha val="75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bg1"/>
                </a:solidFill>
                <a:effectLst/>
                <a:latin typeface="Arial" charset="0"/>
              </a:rPr>
              <a:t>Plasma</a:t>
            </a:r>
            <a:r>
              <a:rPr kumimoji="0" lang="en-GB" sz="2400" b="1" i="0" u="none" strike="noStrike" cap="none" normalizeH="0" dirty="0" smtClean="0">
                <a:ln>
                  <a:noFill/>
                </a:ln>
                <a:solidFill>
                  <a:schemeClr val="bg1"/>
                </a:solidFill>
                <a:effectLst/>
                <a:latin typeface="Arial" charset="0"/>
              </a:rPr>
              <a:t> creatinine</a:t>
            </a:r>
            <a:endParaRPr kumimoji="0" lang="en-GB" sz="2400" b="1" i="0" u="none" strike="noStrike" cap="none" normalizeH="0" baseline="0" dirty="0" smtClean="0">
              <a:ln>
                <a:noFill/>
              </a:ln>
              <a:solidFill>
                <a:schemeClr val="bg1"/>
              </a:solidFill>
              <a:effectLst/>
              <a:latin typeface="Arial" charset="0"/>
            </a:endParaRPr>
          </a:p>
        </p:txBody>
      </p:sp>
      <p:sp>
        <p:nvSpPr>
          <p:cNvPr id="5" name="Oval 4"/>
          <p:cNvSpPr/>
          <p:nvPr/>
        </p:nvSpPr>
        <p:spPr bwMode="auto">
          <a:xfrm>
            <a:off x="2844152" y="2996952"/>
            <a:ext cx="3096000" cy="3096344"/>
          </a:xfrm>
          <a:prstGeom prst="ellipse">
            <a:avLst/>
          </a:prstGeom>
          <a:solidFill>
            <a:srgbClr val="92D050">
              <a:alpha val="75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effectLst/>
                <a:latin typeface="Arial" charset="0"/>
              </a:rPr>
              <a:t>Urinary </a:t>
            </a:r>
          </a:p>
          <a:p>
            <a:pPr marL="0" marR="0" indent="0" algn="ctr" defTabSz="914400" rtl="0" eaLnBrk="1" fontAlgn="base" latinLnBrk="0" hangingPunct="1">
              <a:lnSpc>
                <a:spcPct val="100000"/>
              </a:lnSpc>
              <a:spcBef>
                <a:spcPct val="0"/>
              </a:spcBef>
              <a:spcAft>
                <a:spcPct val="0"/>
              </a:spcAft>
              <a:buClrTx/>
              <a:buSzTx/>
              <a:buFontTx/>
              <a:buNone/>
              <a:tabLst/>
            </a:pPr>
            <a:r>
              <a:rPr lang="en-GB" sz="2400" b="1" dirty="0" smtClean="0"/>
              <a:t>Specific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effectLst/>
                <a:latin typeface="Arial" charset="0"/>
              </a:rPr>
              <a:t>Gravity</a:t>
            </a:r>
          </a:p>
        </p:txBody>
      </p:sp>
      <p:sp>
        <p:nvSpPr>
          <p:cNvPr id="6" name="Oval 5"/>
          <p:cNvSpPr/>
          <p:nvPr/>
        </p:nvSpPr>
        <p:spPr bwMode="auto">
          <a:xfrm>
            <a:off x="5436440" y="2924944"/>
            <a:ext cx="3096000" cy="3096344"/>
          </a:xfrm>
          <a:prstGeom prst="ellipse">
            <a:avLst/>
          </a:prstGeom>
          <a:solidFill>
            <a:srgbClr val="00B0F0">
              <a:alpha val="75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bg1"/>
                </a:solidFill>
                <a:effectLst/>
                <a:latin typeface="Arial" charset="0"/>
              </a:rPr>
              <a:t>Blood</a:t>
            </a:r>
          </a:p>
          <a:p>
            <a:pPr marL="0" marR="0" indent="0" algn="ctr" defTabSz="914400" rtl="0" eaLnBrk="1" fontAlgn="base" latinLnBrk="0" hangingPunct="1">
              <a:lnSpc>
                <a:spcPct val="100000"/>
              </a:lnSpc>
              <a:spcBef>
                <a:spcPct val="0"/>
              </a:spcBef>
              <a:spcAft>
                <a:spcPct val="0"/>
              </a:spcAft>
              <a:buClrTx/>
              <a:buSzTx/>
              <a:buFontTx/>
              <a:buNone/>
              <a:tabLst/>
            </a:pPr>
            <a:r>
              <a:rPr lang="en-GB" sz="2400" b="1" dirty="0" smtClean="0">
                <a:solidFill>
                  <a:schemeClr val="bg1"/>
                </a:solidFill>
              </a:rPr>
              <a:t>Urea</a:t>
            </a:r>
            <a:endParaRPr kumimoji="0" lang="en-GB" sz="2400" b="1" i="0" u="none" strike="noStrike" cap="none" normalizeH="0" baseline="0" dirty="0" smtClean="0">
              <a:ln>
                <a:noFill/>
              </a:ln>
              <a:solidFill>
                <a:schemeClr val="bg1"/>
              </a:solidFill>
              <a:effectLst/>
              <a:latin typeface="Arial" charset="0"/>
            </a:endParaRPr>
          </a:p>
        </p:txBody>
      </p:sp>
      <p:sp>
        <p:nvSpPr>
          <p:cNvPr id="7" name="Rectangle 6"/>
          <p:cNvSpPr/>
          <p:nvPr/>
        </p:nvSpPr>
        <p:spPr>
          <a:xfrm>
            <a:off x="1584176" y="6093296"/>
            <a:ext cx="4572000" cy="707886"/>
          </a:xfrm>
          <a:prstGeom prst="rect">
            <a:avLst/>
          </a:prstGeom>
        </p:spPr>
        <p:txBody>
          <a:bodyPr>
            <a:spAutoFit/>
          </a:bodyPr>
          <a:lstStyle/>
          <a:p>
            <a:r>
              <a:rPr lang="en-GB" sz="2000" dirty="0"/>
              <a:t>N</a:t>
            </a:r>
            <a:r>
              <a:rPr lang="en-GB" sz="2000" dirty="0" smtClean="0"/>
              <a:t>on-renal </a:t>
            </a:r>
            <a:r>
              <a:rPr lang="en-GB" sz="2000" dirty="0"/>
              <a:t>factors influence USG</a:t>
            </a:r>
          </a:p>
          <a:p>
            <a:r>
              <a:rPr lang="en-GB" sz="2000" dirty="0" smtClean="0"/>
              <a:t>(drugs</a:t>
            </a:r>
            <a:r>
              <a:rPr lang="en-GB" sz="2000" dirty="0"/>
              <a:t>, diet or </a:t>
            </a:r>
            <a:r>
              <a:rPr lang="en-GB" sz="2000" dirty="0" smtClean="0"/>
              <a:t>fluid intake)</a:t>
            </a:r>
            <a:endParaRPr lang="en-GB" sz="2000" dirty="0"/>
          </a:p>
        </p:txBody>
      </p:sp>
      <p:sp>
        <p:nvSpPr>
          <p:cNvPr id="9" name="Rectangle 8"/>
          <p:cNvSpPr/>
          <p:nvPr/>
        </p:nvSpPr>
        <p:spPr>
          <a:xfrm>
            <a:off x="6156176" y="6011215"/>
            <a:ext cx="2664296" cy="707886"/>
          </a:xfrm>
          <a:prstGeom prst="rect">
            <a:avLst/>
          </a:prstGeom>
        </p:spPr>
        <p:txBody>
          <a:bodyPr wrap="square">
            <a:spAutoFit/>
          </a:bodyPr>
          <a:lstStyle/>
          <a:p>
            <a:r>
              <a:rPr lang="en-GB" sz="2000" dirty="0" smtClean="0"/>
              <a:t>Lack of specificity </a:t>
            </a:r>
          </a:p>
          <a:p>
            <a:r>
              <a:rPr lang="en-GB" sz="2000" dirty="0" smtClean="0"/>
              <a:t>(</a:t>
            </a:r>
            <a:r>
              <a:rPr lang="en-GB" sz="2000" dirty="0"/>
              <a:t>prerenal, GI bleed) </a:t>
            </a:r>
          </a:p>
        </p:txBody>
      </p:sp>
      <p:sp>
        <p:nvSpPr>
          <p:cNvPr id="3" name="Rectangle 2"/>
          <p:cNvSpPr/>
          <p:nvPr/>
        </p:nvSpPr>
        <p:spPr>
          <a:xfrm>
            <a:off x="107504" y="1366838"/>
            <a:ext cx="2631974" cy="1200329"/>
          </a:xfrm>
          <a:prstGeom prst="rect">
            <a:avLst/>
          </a:prstGeom>
          <a:ln>
            <a:solidFill>
              <a:srgbClr val="FF0000"/>
            </a:solidFill>
          </a:ln>
        </p:spPr>
        <p:txBody>
          <a:bodyPr wrap="square">
            <a:spAutoFit/>
          </a:bodyPr>
          <a:lstStyle/>
          <a:p>
            <a:r>
              <a:rPr lang="en-GB" sz="2400" dirty="0"/>
              <a:t>Azotaemia onset : </a:t>
            </a:r>
            <a:endParaRPr lang="en-GB" sz="2400" dirty="0" smtClean="0"/>
          </a:p>
          <a:p>
            <a:r>
              <a:rPr lang="en-GB" sz="2400" dirty="0" smtClean="0"/>
              <a:t>&gt; </a:t>
            </a:r>
            <a:r>
              <a:rPr lang="en-GB" sz="2400" dirty="0"/>
              <a:t>75% of nephron mass lost</a:t>
            </a:r>
          </a:p>
        </p:txBody>
      </p:sp>
      <p:sp>
        <p:nvSpPr>
          <p:cNvPr id="8" name="Rectangle 7"/>
          <p:cNvSpPr/>
          <p:nvPr/>
        </p:nvSpPr>
        <p:spPr>
          <a:xfrm>
            <a:off x="77570" y="3732471"/>
            <a:ext cx="3063678" cy="1569660"/>
          </a:xfrm>
          <a:prstGeom prst="rect">
            <a:avLst/>
          </a:prstGeom>
          <a:ln>
            <a:solidFill>
              <a:srgbClr val="006600"/>
            </a:solidFill>
          </a:ln>
        </p:spPr>
        <p:txBody>
          <a:bodyPr wrap="square">
            <a:spAutoFit/>
          </a:bodyPr>
          <a:lstStyle/>
          <a:p>
            <a:r>
              <a:rPr lang="en-GB" sz="2400" dirty="0"/>
              <a:t>Loss of urine concentration ability: &gt; 66% of nephron mass lost</a:t>
            </a:r>
          </a:p>
        </p:txBody>
      </p:sp>
    </p:spTree>
    <p:extLst>
      <p:ext uri="{BB962C8B-B14F-4D97-AF65-F5344CB8AC3E}">
        <p14:creationId xmlns:p14="http://schemas.microsoft.com/office/powerpoint/2010/main" val="5614248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 for your attention</a:t>
            </a:r>
            <a:endParaRPr lang="en-GB" dirty="0"/>
          </a:p>
        </p:txBody>
      </p:sp>
      <p:sp>
        <p:nvSpPr>
          <p:cNvPr id="7" name="Text Placeholder 6"/>
          <p:cNvSpPr>
            <a:spLocks noGrp="1"/>
          </p:cNvSpPr>
          <p:nvPr>
            <p:ph type="body" sz="half" idx="1"/>
          </p:nvPr>
        </p:nvSpPr>
        <p:spPr/>
        <p:txBody>
          <a:bodyPr/>
          <a:lstStyle/>
          <a:p>
            <a:r>
              <a:rPr lang="en-GB" dirty="0" smtClean="0"/>
              <a:t>Acknowledgments:</a:t>
            </a:r>
          </a:p>
          <a:p>
            <a:pPr marL="0" lvl="1" indent="0">
              <a:buNone/>
            </a:pPr>
            <a:r>
              <a:rPr lang="en-GB" dirty="0"/>
              <a:t> </a:t>
            </a:r>
            <a:r>
              <a:rPr lang="en-GB" dirty="0" smtClean="0"/>
              <a:t>    - Dr. Sam Williams </a:t>
            </a:r>
            <a:r>
              <a:rPr lang="en-GB" dirty="0"/>
              <a:t>/ Dr. Lesley Caldwell</a:t>
            </a:r>
            <a:endParaRPr lang="en-GB" dirty="0" smtClean="0"/>
          </a:p>
          <a:p>
            <a:pPr marL="0" lvl="1" indent="0">
              <a:buNone/>
            </a:pPr>
            <a:r>
              <a:rPr lang="en-GB" dirty="0"/>
              <a:t> </a:t>
            </a:r>
            <a:r>
              <a:rPr lang="en-GB" dirty="0" smtClean="0"/>
              <a:t>    - Dr. Rosanne Jepson</a:t>
            </a:r>
          </a:p>
          <a:p>
            <a:pPr marL="0" lvl="1" indent="0">
              <a:buNone/>
            </a:pPr>
            <a:r>
              <a:rPr lang="en-GB" dirty="0" smtClean="0"/>
              <a:t>     - Prof. Jonathan Elliott</a:t>
            </a:r>
          </a:p>
          <a:p>
            <a:endParaRPr lang="en-GB" dirty="0"/>
          </a:p>
        </p:txBody>
      </p:sp>
      <p:sp>
        <p:nvSpPr>
          <p:cNvPr id="3" name="Content Placeholder 2"/>
          <p:cNvSpPr>
            <a:spLocks noGrp="1"/>
          </p:cNvSpPr>
          <p:nvPr>
            <p:ph sz="half" idx="2"/>
          </p:nvPr>
        </p:nvSpPr>
        <p:spPr/>
        <p:txBody>
          <a:bodyPr/>
          <a:lstStyle/>
          <a:p>
            <a:pPr marL="0" indent="0">
              <a:buNone/>
            </a:pPr>
            <a:endParaRPr lang="en-GB" dirty="0" smtClean="0"/>
          </a:p>
          <a:p>
            <a:endParaRPr lang="en-GB" dirty="0"/>
          </a:p>
          <a:p>
            <a:pPr marL="0" indent="0">
              <a:buNone/>
            </a:pPr>
            <a:endParaRPr lang="en-GB"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3700463"/>
            <a:ext cx="5324475" cy="2619375"/>
          </a:xfrm>
          <a:prstGeom prst="rect">
            <a:avLst/>
          </a:prstGeom>
        </p:spPr>
      </p:pic>
    </p:spTree>
    <p:extLst>
      <p:ext uri="{BB962C8B-B14F-4D97-AF65-F5344CB8AC3E}">
        <p14:creationId xmlns:p14="http://schemas.microsoft.com/office/powerpoint/2010/main" val="14816595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Part 2: Assessment of kidney function and comparative nephrology</a:t>
            </a:r>
            <a:r>
              <a:rPr lang="en-GB" b="1" i="1" dirty="0"/>
              <a:t/>
            </a:r>
            <a:br>
              <a:rPr lang="en-GB" b="1" i="1" dirty="0"/>
            </a:br>
            <a:endParaRPr lang="en-GB" dirty="0"/>
          </a:p>
        </p:txBody>
      </p:sp>
      <p:sp>
        <p:nvSpPr>
          <p:cNvPr id="3" name="Content Placeholder 2"/>
          <p:cNvSpPr>
            <a:spLocks noGrp="1"/>
          </p:cNvSpPr>
          <p:nvPr>
            <p:ph idx="1"/>
          </p:nvPr>
        </p:nvSpPr>
        <p:spPr/>
        <p:txBody>
          <a:bodyPr/>
          <a:lstStyle/>
          <a:p>
            <a:r>
              <a:rPr lang="en-US" sz="2000" b="1" i="1" dirty="0" smtClean="0"/>
              <a:t>11.40 </a:t>
            </a:r>
            <a:r>
              <a:rPr lang="en-US" sz="2000" b="1" i="1" dirty="0"/>
              <a:t>– 12.10 Measurement of GFR – a historical perspective to state of the art (Professor AM Peters Brighton and Sussex Medical School)</a:t>
            </a:r>
            <a:endParaRPr lang="en-GB" sz="2000" b="1" i="1" dirty="0"/>
          </a:p>
          <a:p>
            <a:r>
              <a:rPr lang="en-US" sz="2000" b="1" i="1" dirty="0"/>
              <a:t>12.10 – 12.40 Feline kidney disease – research at the RVC to achieve early diagnosis (Professor Harriet M Syme, Royal Veterinary College)</a:t>
            </a:r>
            <a:endParaRPr lang="en-GB" sz="2000" b="1" i="1" dirty="0"/>
          </a:p>
          <a:p>
            <a:r>
              <a:rPr lang="en-US" sz="2000" b="1" i="1" dirty="0"/>
              <a:t>12.40 – 14.00 Lunch and poster viewing</a:t>
            </a:r>
            <a:endParaRPr lang="en-GB" sz="2000" b="1" i="1" dirty="0"/>
          </a:p>
          <a:p>
            <a:r>
              <a:rPr lang="en-US" sz="2000" b="1" i="1" dirty="0"/>
              <a:t>14.00 – 14.30 Measurement of GFR in the dog – (Dr Allison </a:t>
            </a:r>
            <a:r>
              <a:rPr lang="en-US" sz="2000" b="1" i="1" dirty="0" err="1"/>
              <a:t>Gleadhill</a:t>
            </a:r>
            <a:r>
              <a:rPr lang="en-US" sz="2000" b="1" i="1" dirty="0"/>
              <a:t>)</a:t>
            </a:r>
            <a:endParaRPr lang="en-GB" sz="2000" b="1" i="1" dirty="0"/>
          </a:p>
          <a:p>
            <a:r>
              <a:rPr lang="en-US" sz="2000" b="1" i="1" dirty="0"/>
              <a:t>14.30 – 15.00 Use of iohexol clearance in dogs as a diagnostic test – does it help in early diagnosis of kidney disease (Dr Ludovic Pelligand – Royal Veterinary College)</a:t>
            </a:r>
            <a:endParaRPr lang="en-GB" sz="2000" b="1" i="1" dirty="0"/>
          </a:p>
          <a:p>
            <a:endParaRPr lang="en-GB" dirty="0"/>
          </a:p>
        </p:txBody>
      </p:sp>
    </p:spTree>
    <p:extLst>
      <p:ext uri="{BB962C8B-B14F-4D97-AF65-F5344CB8AC3E}">
        <p14:creationId xmlns:p14="http://schemas.microsoft.com/office/powerpoint/2010/main" val="11750620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62261" y="116632"/>
            <a:ext cx="7700963" cy="1079500"/>
          </a:xfrm>
        </p:spPr>
        <p:txBody>
          <a:bodyPr/>
          <a:lstStyle/>
          <a:p>
            <a:r>
              <a:rPr lang="en-GB" dirty="0" smtClean="0"/>
              <a:t>IRIS staging</a:t>
            </a:r>
            <a:endParaRPr lang="en-GB" dirty="0"/>
          </a:p>
        </p:txBody>
      </p:sp>
      <p:sp>
        <p:nvSpPr>
          <p:cNvPr id="3" name="Content Placeholder 2"/>
          <p:cNvSpPr>
            <a:spLocks noGrp="1"/>
          </p:cNvSpPr>
          <p:nvPr>
            <p:ph idx="1"/>
          </p:nvPr>
        </p:nvSpPr>
        <p:spPr>
          <a:xfrm>
            <a:off x="899592" y="1196132"/>
            <a:ext cx="7700963" cy="4462463"/>
          </a:xfrm>
        </p:spPr>
        <p:txBody>
          <a:bodyPr/>
          <a:lstStyle/>
          <a:p>
            <a:r>
              <a:rPr lang="en-GB" dirty="0" smtClean="0"/>
              <a:t>CKD staging according to creatinine</a:t>
            </a:r>
            <a:endParaRPr lang="en-GB" dirty="0"/>
          </a:p>
        </p:txBody>
      </p:sp>
      <p:graphicFrame>
        <p:nvGraphicFramePr>
          <p:cNvPr id="4" name="Table 3"/>
          <p:cNvGraphicFramePr>
            <a:graphicFrameLocks noGrp="1"/>
          </p:cNvGraphicFramePr>
          <p:nvPr>
            <p:extLst/>
          </p:nvPr>
        </p:nvGraphicFramePr>
        <p:xfrm>
          <a:off x="608983" y="1772816"/>
          <a:ext cx="8424934" cy="4975447"/>
        </p:xfrm>
        <a:graphic>
          <a:graphicData uri="http://schemas.openxmlformats.org/drawingml/2006/table">
            <a:tbl>
              <a:tblPr firstRow="1" bandRow="1">
                <a:tableStyleId>{93296810-A885-4BE3-A3E7-6D5BEEA58F35}</a:tableStyleId>
              </a:tblPr>
              <a:tblGrid>
                <a:gridCol w="864096">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gridCol w="4248470">
                  <a:extLst>
                    <a:ext uri="{9D8B030D-6E8A-4147-A177-3AD203B41FA5}">
                      <a16:colId xmlns:a16="http://schemas.microsoft.com/office/drawing/2014/main" val="20002"/>
                    </a:ext>
                  </a:extLst>
                </a:gridCol>
              </a:tblGrid>
              <a:tr h="757566">
                <a:tc>
                  <a:txBody>
                    <a:bodyPr/>
                    <a:lstStyle/>
                    <a:p>
                      <a:r>
                        <a:rPr lang="en-GB" b="1" dirty="0" smtClean="0"/>
                        <a:t>Stage</a:t>
                      </a:r>
                      <a:endParaRPr lang="en-GB" b="1" dirty="0"/>
                    </a:p>
                  </a:txBody>
                  <a:tcPr/>
                </a:tc>
                <a:tc>
                  <a:txBody>
                    <a:bodyPr/>
                    <a:lstStyle/>
                    <a:p>
                      <a:r>
                        <a:rPr lang="en-GB" dirty="0" smtClean="0"/>
                        <a:t>Plasma creatinine (µ</a:t>
                      </a:r>
                      <a:r>
                        <a:rPr lang="en-GB" dirty="0" err="1" smtClean="0"/>
                        <a:t>mol</a:t>
                      </a:r>
                      <a:r>
                        <a:rPr lang="en-GB" dirty="0" smtClean="0"/>
                        <a:t>/L)</a:t>
                      </a:r>
                      <a:endParaRPr lang="en-GB" dirty="0"/>
                    </a:p>
                  </a:txBody>
                  <a:tcPr/>
                </a:tc>
                <a:tc>
                  <a:txBody>
                    <a:bodyPr/>
                    <a:lstStyle/>
                    <a:p>
                      <a:r>
                        <a:rPr lang="en-GB" dirty="0" smtClean="0"/>
                        <a:t>Comments</a:t>
                      </a:r>
                      <a:endParaRPr lang="en-GB" dirty="0"/>
                    </a:p>
                  </a:txBody>
                  <a:tcPr/>
                </a:tc>
                <a:extLst>
                  <a:ext uri="{0D108BD9-81ED-4DB2-BD59-A6C34878D82A}">
                    <a16:rowId xmlns:a16="http://schemas.microsoft.com/office/drawing/2014/main" val="10000"/>
                  </a:ext>
                </a:extLst>
              </a:tr>
              <a:tr h="1108222">
                <a:tc>
                  <a:txBody>
                    <a:bodyPr/>
                    <a:lstStyle/>
                    <a:p>
                      <a:r>
                        <a:rPr lang="en-GB" b="1" dirty="0" smtClean="0"/>
                        <a:t>I</a:t>
                      </a:r>
                      <a:endParaRPr lang="en-GB" b="1" dirty="0"/>
                    </a:p>
                  </a:txBody>
                  <a:tcPr/>
                </a:tc>
                <a:tc>
                  <a:txBody>
                    <a:bodyPr/>
                    <a:lstStyle/>
                    <a:p>
                      <a:r>
                        <a:rPr lang="en-GB" b="0" dirty="0" smtClean="0"/>
                        <a:t>&lt; 125 – dogs</a:t>
                      </a:r>
                    </a:p>
                    <a:p>
                      <a:r>
                        <a:rPr lang="en-GB" b="0" dirty="0" smtClean="0"/>
                        <a:t>&lt; 140 –</a:t>
                      </a:r>
                      <a:r>
                        <a:rPr lang="en-GB" b="0" baseline="0" dirty="0" smtClean="0"/>
                        <a:t> cats</a:t>
                      </a:r>
                    </a:p>
                    <a:p>
                      <a:r>
                        <a:rPr lang="en-GB" b="0" baseline="0" dirty="0" smtClean="0"/>
                        <a:t>[Non azotaemic]</a:t>
                      </a:r>
                      <a:endParaRPr lang="en-GB" b="0" dirty="0"/>
                    </a:p>
                  </a:txBody>
                  <a:tcPr/>
                </a:tc>
                <a:tc>
                  <a:txBody>
                    <a:bodyPr/>
                    <a:lstStyle/>
                    <a:p>
                      <a:r>
                        <a:rPr lang="en-GB" b="0" dirty="0" smtClean="0"/>
                        <a:t>Other renal</a:t>
                      </a:r>
                      <a:r>
                        <a:rPr lang="en-GB" b="0" baseline="0" dirty="0" smtClean="0"/>
                        <a:t> abnormality present (e.g. inadequate concentration ability, abnormal palpation, proteinuria, creatinine trend)</a:t>
                      </a:r>
                      <a:endParaRPr lang="en-GB" b="0" dirty="0"/>
                    </a:p>
                  </a:txBody>
                  <a:tcPr/>
                </a:tc>
                <a:extLst>
                  <a:ext uri="{0D108BD9-81ED-4DB2-BD59-A6C34878D82A}">
                    <a16:rowId xmlns:a16="http://schemas.microsoft.com/office/drawing/2014/main" val="10001"/>
                  </a:ext>
                </a:extLst>
              </a:tr>
              <a:tr h="1108222">
                <a:tc>
                  <a:txBody>
                    <a:bodyPr/>
                    <a:lstStyle/>
                    <a:p>
                      <a:r>
                        <a:rPr lang="en-GB" b="1" dirty="0" smtClean="0"/>
                        <a:t>II</a:t>
                      </a:r>
                      <a:endParaRPr lang="en-GB" b="1" dirty="0"/>
                    </a:p>
                  </a:txBody>
                  <a:tcPr/>
                </a:tc>
                <a:tc>
                  <a:txBody>
                    <a:bodyPr/>
                    <a:lstStyle/>
                    <a:p>
                      <a:r>
                        <a:rPr lang="en-GB" b="0" dirty="0" smtClean="0"/>
                        <a:t>125</a:t>
                      </a:r>
                      <a:r>
                        <a:rPr lang="en-GB" b="0" baseline="0" dirty="0" smtClean="0"/>
                        <a:t> </a:t>
                      </a:r>
                      <a:r>
                        <a:rPr lang="en-GB" b="0" dirty="0" smtClean="0"/>
                        <a:t>– 180</a:t>
                      </a:r>
                      <a:r>
                        <a:rPr lang="en-GB" b="0" baseline="0" dirty="0" smtClean="0"/>
                        <a:t> (dogs)</a:t>
                      </a:r>
                    </a:p>
                    <a:p>
                      <a:r>
                        <a:rPr lang="en-GB" b="0" dirty="0" smtClean="0"/>
                        <a:t>140</a:t>
                      </a:r>
                      <a:r>
                        <a:rPr lang="en-GB" b="0" baseline="0" dirty="0" smtClean="0"/>
                        <a:t> </a:t>
                      </a:r>
                      <a:r>
                        <a:rPr lang="en-GB" b="0" dirty="0" smtClean="0"/>
                        <a:t>– 250 (cats)</a:t>
                      </a:r>
                    </a:p>
                    <a:p>
                      <a:pPr marL="0" marR="0" indent="0" algn="l" defTabSz="914377" rtl="0" eaLnBrk="1" fontAlgn="auto" latinLnBrk="0" hangingPunct="1">
                        <a:lnSpc>
                          <a:spcPct val="100000"/>
                        </a:lnSpc>
                        <a:spcBef>
                          <a:spcPts val="0"/>
                        </a:spcBef>
                        <a:spcAft>
                          <a:spcPts val="0"/>
                        </a:spcAft>
                        <a:buClrTx/>
                        <a:buSzTx/>
                        <a:buFontTx/>
                        <a:buNone/>
                        <a:tabLst/>
                        <a:defRPr/>
                      </a:pPr>
                      <a:r>
                        <a:rPr lang="en-GB" b="0" baseline="0" dirty="0" smtClean="0"/>
                        <a:t>[mildly azotaemic, even if still within reference interval]</a:t>
                      </a:r>
                      <a:endParaRPr lang="en-GB" b="0" dirty="0" smtClean="0"/>
                    </a:p>
                  </a:txBody>
                  <a:tcPr/>
                </a:tc>
                <a:tc>
                  <a:txBody>
                    <a:bodyPr/>
                    <a:lstStyle/>
                    <a:p>
                      <a:r>
                        <a:rPr lang="en-GB" b="0" dirty="0" smtClean="0"/>
                        <a:t>Clinical signs</a:t>
                      </a:r>
                      <a:r>
                        <a:rPr lang="en-GB" b="0" baseline="0" dirty="0" smtClean="0"/>
                        <a:t> usually mild (e.g. PUPD) or may be absent</a:t>
                      </a:r>
                      <a:endParaRPr lang="en-GB" b="0" dirty="0"/>
                    </a:p>
                  </a:txBody>
                  <a:tcPr/>
                </a:tc>
                <a:extLst>
                  <a:ext uri="{0D108BD9-81ED-4DB2-BD59-A6C34878D82A}">
                    <a16:rowId xmlns:a16="http://schemas.microsoft.com/office/drawing/2014/main" val="10002"/>
                  </a:ext>
                </a:extLst>
              </a:tr>
              <a:tr h="852478">
                <a:tc>
                  <a:txBody>
                    <a:bodyPr/>
                    <a:lstStyle/>
                    <a:p>
                      <a:r>
                        <a:rPr lang="en-GB" b="1" dirty="0" smtClean="0"/>
                        <a:t>III</a:t>
                      </a:r>
                      <a:endParaRPr lang="en-GB" b="1" dirty="0"/>
                    </a:p>
                  </a:txBody>
                  <a:tcPr/>
                </a:tc>
                <a:tc>
                  <a:txBody>
                    <a:bodyPr/>
                    <a:lstStyle/>
                    <a:p>
                      <a:r>
                        <a:rPr lang="en-GB" b="0" dirty="0" smtClean="0"/>
                        <a:t>181</a:t>
                      </a:r>
                      <a:r>
                        <a:rPr lang="en-GB" b="0" baseline="0" dirty="0" smtClean="0"/>
                        <a:t> </a:t>
                      </a:r>
                      <a:r>
                        <a:rPr lang="en-GB" b="0" dirty="0" smtClean="0"/>
                        <a:t>– 440 (dogs)</a:t>
                      </a:r>
                    </a:p>
                    <a:p>
                      <a:r>
                        <a:rPr lang="en-GB" b="0" dirty="0" smtClean="0"/>
                        <a:t>250</a:t>
                      </a:r>
                      <a:r>
                        <a:rPr lang="en-GB" b="0" baseline="0" dirty="0" smtClean="0"/>
                        <a:t> </a:t>
                      </a:r>
                      <a:r>
                        <a:rPr lang="en-GB" b="0" dirty="0" smtClean="0"/>
                        <a:t>– 440 (cats)</a:t>
                      </a:r>
                    </a:p>
                    <a:p>
                      <a:r>
                        <a:rPr lang="en-GB" b="0" dirty="0" smtClean="0"/>
                        <a:t>[</a:t>
                      </a:r>
                      <a:r>
                        <a:rPr lang="en-GB" b="0" baseline="0" dirty="0" smtClean="0"/>
                        <a:t>moderately azotaemic]</a:t>
                      </a:r>
                      <a:endParaRPr lang="en-GB" b="0" dirty="0"/>
                    </a:p>
                  </a:txBody>
                  <a:tcPr/>
                </a:tc>
                <a:tc>
                  <a:txBody>
                    <a:bodyPr/>
                    <a:lstStyle/>
                    <a:p>
                      <a:r>
                        <a:rPr lang="en-GB" b="0" dirty="0" smtClean="0"/>
                        <a:t>Many </a:t>
                      </a:r>
                      <a:r>
                        <a:rPr lang="en-GB" b="0" dirty="0" err="1" smtClean="0"/>
                        <a:t>extrarenal</a:t>
                      </a:r>
                      <a:r>
                        <a:rPr lang="en-GB" b="0" baseline="0" dirty="0" smtClean="0"/>
                        <a:t> </a:t>
                      </a:r>
                      <a:r>
                        <a:rPr lang="en-GB" b="0" dirty="0" smtClean="0"/>
                        <a:t>clinical signs may be present.</a:t>
                      </a:r>
                    </a:p>
                  </a:txBody>
                  <a:tcPr/>
                </a:tc>
                <a:extLst>
                  <a:ext uri="{0D108BD9-81ED-4DB2-BD59-A6C34878D82A}">
                    <a16:rowId xmlns:a16="http://schemas.microsoft.com/office/drawing/2014/main" val="10003"/>
                  </a:ext>
                </a:extLst>
              </a:tr>
              <a:tr h="926041">
                <a:tc>
                  <a:txBody>
                    <a:bodyPr/>
                    <a:lstStyle/>
                    <a:p>
                      <a:r>
                        <a:rPr lang="en-GB" b="1" dirty="0" smtClean="0"/>
                        <a:t>IV</a:t>
                      </a:r>
                      <a:endParaRPr lang="en-GB" b="1" dirty="0"/>
                    </a:p>
                  </a:txBody>
                  <a:tcPr/>
                </a:tc>
                <a:tc>
                  <a:txBody>
                    <a:bodyPr/>
                    <a:lstStyle/>
                    <a:p>
                      <a:r>
                        <a:rPr lang="en-GB" b="0" dirty="0" smtClean="0"/>
                        <a:t>&gt; 440 (dogs</a:t>
                      </a:r>
                      <a:r>
                        <a:rPr lang="en-GB" b="0" baseline="0" dirty="0" smtClean="0"/>
                        <a:t> and cats)</a:t>
                      </a:r>
                      <a:endParaRPr lang="en-GB" b="0" dirty="0"/>
                    </a:p>
                  </a:txBody>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GB" b="0" dirty="0" smtClean="0"/>
                        <a:t>Increasing risk of systemic clinical signs</a:t>
                      </a:r>
                      <a:r>
                        <a:rPr lang="en-GB" b="0" baseline="0" dirty="0" smtClean="0"/>
                        <a:t> </a:t>
                      </a:r>
                      <a:r>
                        <a:rPr lang="en-GB" b="0" dirty="0" smtClean="0"/>
                        <a:t>and </a:t>
                      </a:r>
                      <a:r>
                        <a:rPr lang="en-GB" b="0" dirty="0" err="1" smtClean="0"/>
                        <a:t>uraemic</a:t>
                      </a:r>
                      <a:r>
                        <a:rPr lang="en-GB" b="0" dirty="0" smtClean="0"/>
                        <a:t> crises</a:t>
                      </a:r>
                    </a:p>
                  </a:txBody>
                  <a:tcPr/>
                </a:tc>
                <a:extLst>
                  <a:ext uri="{0D108BD9-81ED-4DB2-BD59-A6C34878D82A}">
                    <a16:rowId xmlns:a16="http://schemas.microsoft.com/office/drawing/2014/main" val="10004"/>
                  </a:ext>
                </a:extLst>
              </a:tr>
            </a:tbl>
          </a:graphicData>
        </a:graphic>
      </p:graphicFrame>
      <p:pic>
        <p:nvPicPr>
          <p:cNvPr id="5" name="Picture 4"/>
          <p:cNvPicPr>
            <a:picLocks noChangeAspect="1"/>
          </p:cNvPicPr>
          <p:nvPr/>
        </p:nvPicPr>
        <p:blipFill>
          <a:blip r:embed="rId2"/>
          <a:stretch>
            <a:fillRect/>
          </a:stretch>
        </p:blipFill>
        <p:spPr>
          <a:xfrm>
            <a:off x="5868144" y="154737"/>
            <a:ext cx="2195736" cy="531824"/>
          </a:xfrm>
          <a:prstGeom prst="rect">
            <a:avLst/>
          </a:prstGeom>
        </p:spPr>
      </p:pic>
      <p:sp>
        <p:nvSpPr>
          <p:cNvPr id="6" name="Rectangle 5"/>
          <p:cNvSpPr/>
          <p:nvPr/>
        </p:nvSpPr>
        <p:spPr>
          <a:xfrm>
            <a:off x="611560" y="656382"/>
            <a:ext cx="5400600" cy="369332"/>
          </a:xfrm>
          <a:prstGeom prst="rect">
            <a:avLst/>
          </a:prstGeom>
        </p:spPr>
        <p:txBody>
          <a:bodyPr wrap="square">
            <a:spAutoFit/>
          </a:bodyPr>
          <a:lstStyle/>
          <a:p>
            <a:pPr marL="0" lvl="1">
              <a:buSzPct val="85000"/>
            </a:pPr>
            <a:r>
              <a:rPr lang="en-GB" dirty="0" smtClean="0">
                <a:hlinkClick r:id="rId3"/>
              </a:rPr>
              <a:t>http</a:t>
            </a:r>
            <a:r>
              <a:rPr lang="en-GB" dirty="0">
                <a:hlinkClick r:id="rId3"/>
              </a:rPr>
              <a:t>://www.iris-kidney.com/education/gfr.shtml</a:t>
            </a:r>
            <a:endParaRPr lang="en-GB" dirty="0"/>
          </a:p>
        </p:txBody>
      </p:sp>
    </p:spTree>
    <p:extLst>
      <p:ext uri="{BB962C8B-B14F-4D97-AF65-F5344CB8AC3E}">
        <p14:creationId xmlns:p14="http://schemas.microsoft.com/office/powerpoint/2010/main" val="579327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SDMA, the new promising marker? </a:t>
            </a:r>
            <a:endParaRPr lang="en-GB" dirty="0"/>
          </a:p>
        </p:txBody>
      </p:sp>
      <p:sp>
        <p:nvSpPr>
          <p:cNvPr id="3" name="Content Placeholder 2"/>
          <p:cNvSpPr>
            <a:spLocks noGrp="1"/>
          </p:cNvSpPr>
          <p:nvPr>
            <p:ph idx="1"/>
          </p:nvPr>
        </p:nvSpPr>
        <p:spPr>
          <a:xfrm>
            <a:off x="467544" y="1484785"/>
            <a:ext cx="4968600" cy="3888432"/>
          </a:xfrm>
        </p:spPr>
        <p:txBody>
          <a:bodyPr/>
          <a:lstStyle/>
          <a:p>
            <a:r>
              <a:rPr lang="en-GB" dirty="0" smtClean="0"/>
              <a:t>SDMA = Symmetric </a:t>
            </a:r>
            <a:r>
              <a:rPr lang="en-GB" dirty="0" err="1" smtClean="0"/>
              <a:t>dimethylarginine</a:t>
            </a:r>
            <a:endParaRPr lang="en-GB" dirty="0" smtClean="0"/>
          </a:p>
          <a:p>
            <a:r>
              <a:rPr lang="en-GB" dirty="0"/>
              <a:t>P</a:t>
            </a:r>
            <a:r>
              <a:rPr lang="en-GB" dirty="0" smtClean="0"/>
              <a:t>rotein degradation product produced </a:t>
            </a:r>
            <a:r>
              <a:rPr lang="en-GB" dirty="0"/>
              <a:t>in every cell and released into the body’s </a:t>
            </a:r>
            <a:r>
              <a:rPr lang="en-GB" dirty="0" smtClean="0"/>
              <a:t>circulation. </a:t>
            </a:r>
          </a:p>
          <a:p>
            <a:r>
              <a:rPr lang="en-GB" dirty="0"/>
              <a:t>E</a:t>
            </a:r>
            <a:r>
              <a:rPr lang="en-GB" dirty="0" smtClean="0"/>
              <a:t>xcreted </a:t>
            </a:r>
            <a:r>
              <a:rPr lang="en-GB" dirty="0"/>
              <a:t>almost exclusively by the </a:t>
            </a:r>
            <a:r>
              <a:rPr lang="en-GB" dirty="0" smtClean="0"/>
              <a:t>kidneys</a:t>
            </a:r>
          </a:p>
          <a:p>
            <a:r>
              <a:rPr lang="en-GB" dirty="0" smtClean="0"/>
              <a:t>Characteristics of a good </a:t>
            </a:r>
            <a:r>
              <a:rPr lang="en-GB" dirty="0"/>
              <a:t>marker for estimating kidney </a:t>
            </a:r>
            <a:r>
              <a:rPr lang="en-GB" dirty="0" smtClean="0"/>
              <a:t>function</a:t>
            </a:r>
            <a:endParaRPr lang="en-GB" dirty="0"/>
          </a:p>
          <a:p>
            <a:r>
              <a:rPr lang="en-GB" dirty="0" smtClean="0"/>
              <a:t>Commercialised by </a:t>
            </a:r>
            <a:r>
              <a:rPr lang="en-GB" dirty="0" err="1" smtClean="0"/>
              <a:t>Idexx</a:t>
            </a:r>
            <a:r>
              <a:rPr lang="en-GB" dirty="0" smtClean="0"/>
              <a:t> in the UK very soon </a:t>
            </a:r>
          </a:p>
        </p:txBody>
      </p:sp>
      <p:pic>
        <p:nvPicPr>
          <p:cNvPr id="4" name="Picture 3"/>
          <p:cNvPicPr>
            <a:picLocks noChangeAspect="1"/>
          </p:cNvPicPr>
          <p:nvPr/>
        </p:nvPicPr>
        <p:blipFill>
          <a:blip r:embed="rId2"/>
          <a:stretch>
            <a:fillRect/>
          </a:stretch>
        </p:blipFill>
        <p:spPr>
          <a:xfrm>
            <a:off x="4716016" y="1136367"/>
            <a:ext cx="4281391" cy="2580665"/>
          </a:xfrm>
          <a:prstGeom prst="rect">
            <a:avLst/>
          </a:prstGeom>
        </p:spPr>
      </p:pic>
    </p:spTree>
    <p:extLst>
      <p:ext uri="{BB962C8B-B14F-4D97-AF65-F5344CB8AC3E}">
        <p14:creationId xmlns:p14="http://schemas.microsoft.com/office/powerpoint/2010/main" val="37004386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Advantages of SDMA over plasma creatinine</a:t>
            </a:r>
            <a:endParaRPr lang="en-GB" dirty="0"/>
          </a:p>
        </p:txBody>
      </p:sp>
      <p:sp>
        <p:nvSpPr>
          <p:cNvPr id="3" name="Content Placeholder 2"/>
          <p:cNvSpPr>
            <a:spLocks noGrp="1"/>
          </p:cNvSpPr>
          <p:nvPr>
            <p:ph idx="1"/>
          </p:nvPr>
        </p:nvSpPr>
        <p:spPr/>
        <p:txBody>
          <a:bodyPr/>
          <a:lstStyle/>
          <a:p>
            <a:r>
              <a:rPr lang="en-GB" dirty="0" smtClean="0"/>
              <a:t>SDMA </a:t>
            </a:r>
            <a:r>
              <a:rPr lang="en-GB" dirty="0"/>
              <a:t>can identify CKD an average of 9 months earlier in </a:t>
            </a:r>
            <a:r>
              <a:rPr lang="en-GB" dirty="0" smtClean="0"/>
              <a:t>dogs </a:t>
            </a:r>
            <a:r>
              <a:rPr lang="en-GB" dirty="0"/>
              <a:t>and 17 months sooner in </a:t>
            </a:r>
            <a:r>
              <a:rPr lang="en-GB" dirty="0" smtClean="0"/>
              <a:t>cats, compared to serial creatinine measurement</a:t>
            </a:r>
          </a:p>
          <a:p>
            <a:endParaRPr lang="en-GB" dirty="0"/>
          </a:p>
          <a:p>
            <a:r>
              <a:rPr lang="en-GB" dirty="0" smtClean="0"/>
              <a:t>SDMA </a:t>
            </a:r>
            <a:r>
              <a:rPr lang="en-GB" dirty="0"/>
              <a:t>is not impacted by muscle mass, </a:t>
            </a:r>
            <a:r>
              <a:rPr lang="en-GB" dirty="0" smtClean="0"/>
              <a:t>therefore increased sensitivity in </a:t>
            </a:r>
            <a:r>
              <a:rPr lang="en-GB" dirty="0"/>
              <a:t>thin geriatric animals, especially cats and animals with other diseases that cause muscle </a:t>
            </a:r>
            <a:r>
              <a:rPr lang="en-GB" dirty="0" smtClean="0"/>
              <a:t>wasting</a:t>
            </a:r>
          </a:p>
          <a:p>
            <a:endParaRPr lang="en-GB" dirty="0"/>
          </a:p>
          <a:p>
            <a:r>
              <a:rPr lang="en-GB" dirty="0" smtClean="0"/>
              <a:t>Clinical cut off: 14 mcg/</a:t>
            </a:r>
            <a:r>
              <a:rPr lang="en-GB" dirty="0" err="1" smtClean="0"/>
              <a:t>dL</a:t>
            </a:r>
            <a:endParaRPr lang="en-GB" dirty="0"/>
          </a:p>
          <a:p>
            <a:endParaRPr lang="en-GB" dirty="0"/>
          </a:p>
        </p:txBody>
      </p:sp>
    </p:spTree>
    <p:extLst>
      <p:ext uri="{BB962C8B-B14F-4D97-AF65-F5344CB8AC3E}">
        <p14:creationId xmlns:p14="http://schemas.microsoft.com/office/powerpoint/2010/main" val="8876592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does SDMA relate to </a:t>
            </a:r>
            <a:r>
              <a:rPr lang="en-GB" dirty="0" smtClean="0"/>
              <a:t>GFR?</a:t>
            </a:r>
            <a:r>
              <a:rPr lang="en-GB" dirty="0"/>
              <a:t/>
            </a:r>
            <a:br>
              <a:rPr lang="en-GB" dirty="0"/>
            </a:br>
            <a:endParaRPr lang="en-GB" dirty="0"/>
          </a:p>
        </p:txBody>
      </p:sp>
      <p:sp>
        <p:nvSpPr>
          <p:cNvPr id="3" name="Content Placeholder 2"/>
          <p:cNvSpPr>
            <a:spLocks noGrp="1"/>
          </p:cNvSpPr>
          <p:nvPr>
            <p:ph idx="1"/>
          </p:nvPr>
        </p:nvSpPr>
        <p:spPr>
          <a:xfrm>
            <a:off x="971551" y="1268760"/>
            <a:ext cx="7920929" cy="4462463"/>
          </a:xfrm>
        </p:spPr>
        <p:txBody>
          <a:bodyPr/>
          <a:lstStyle/>
          <a:p>
            <a:r>
              <a:rPr lang="en-GB" dirty="0"/>
              <a:t>S</a:t>
            </a:r>
            <a:r>
              <a:rPr lang="en-GB" dirty="0" smtClean="0"/>
              <a:t>trong </a:t>
            </a:r>
            <a:r>
              <a:rPr lang="en-GB" dirty="0"/>
              <a:t>correlation between SDMA and GFR </a:t>
            </a:r>
            <a:endParaRPr lang="en-GB" dirty="0" smtClean="0"/>
          </a:p>
          <a:p>
            <a:r>
              <a:rPr lang="en-GB" dirty="0"/>
              <a:t>SDMA increases when there is on average a 40% </a:t>
            </a:r>
            <a:r>
              <a:rPr lang="en-GB" dirty="0" smtClean="0"/>
              <a:t>decrease in GFR</a:t>
            </a:r>
          </a:p>
          <a:p>
            <a:endParaRPr lang="en-GB" dirty="0" smtClean="0"/>
          </a:p>
          <a:p>
            <a:r>
              <a:rPr lang="en-GB" dirty="0" smtClean="0"/>
              <a:t>Performing </a:t>
            </a:r>
            <a:r>
              <a:rPr lang="en-GB" dirty="0"/>
              <a:t>a GFR clearance test is </a:t>
            </a:r>
            <a:r>
              <a:rPr lang="en-GB" dirty="0" smtClean="0"/>
              <a:t>still the </a:t>
            </a:r>
            <a:r>
              <a:rPr lang="en-GB" dirty="0"/>
              <a:t>gold standard for </a:t>
            </a:r>
            <a:r>
              <a:rPr lang="en-GB" dirty="0" smtClean="0"/>
              <a:t>assessing </a:t>
            </a:r>
            <a:r>
              <a:rPr lang="en-GB" dirty="0"/>
              <a:t>kidney </a:t>
            </a:r>
            <a:r>
              <a:rPr lang="en-GB" dirty="0" smtClean="0"/>
              <a:t>function. The 2 tests will be complementary (GFR confirmation)</a:t>
            </a:r>
          </a:p>
          <a:p>
            <a:endParaRPr lang="en-GB" dirty="0" smtClean="0"/>
          </a:p>
          <a:p>
            <a:r>
              <a:rPr lang="en-GB" dirty="0" smtClean="0"/>
              <a:t>There could </a:t>
            </a:r>
            <a:r>
              <a:rPr lang="en-GB" dirty="0"/>
              <a:t>be other factors than GFR affecting </a:t>
            </a:r>
            <a:r>
              <a:rPr lang="en-GB" dirty="0" smtClean="0"/>
              <a:t>SDMA (hypo/hyperthyroidism, hypertension, neoplastic disease)</a:t>
            </a:r>
          </a:p>
          <a:p>
            <a:endParaRPr lang="en-GB" sz="2000" dirty="0">
              <a:solidFill>
                <a:srgbClr val="FF0000"/>
              </a:solidFill>
            </a:endParaRPr>
          </a:p>
        </p:txBody>
      </p:sp>
    </p:spTree>
    <p:extLst>
      <p:ext uri="{BB962C8B-B14F-4D97-AF65-F5344CB8AC3E}">
        <p14:creationId xmlns:p14="http://schemas.microsoft.com/office/powerpoint/2010/main" val="35981766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else?</a:t>
            </a:r>
            <a:endParaRPr lang="en-GB" dirty="0"/>
          </a:p>
        </p:txBody>
      </p:sp>
      <p:sp>
        <p:nvSpPr>
          <p:cNvPr id="3" name="Content Placeholder 2"/>
          <p:cNvSpPr>
            <a:spLocks noGrp="1"/>
          </p:cNvSpPr>
          <p:nvPr>
            <p:ph idx="1"/>
          </p:nvPr>
        </p:nvSpPr>
        <p:spPr/>
        <p:txBody>
          <a:bodyPr/>
          <a:lstStyle/>
          <a:p>
            <a:r>
              <a:rPr lang="en-GB" dirty="0"/>
              <a:t>G</a:t>
            </a:r>
            <a:r>
              <a:rPr lang="en-GB" dirty="0" smtClean="0"/>
              <a:t>reat clinically available tests for early identification of CKD and monitoring of renal reserve</a:t>
            </a:r>
          </a:p>
          <a:p>
            <a:endParaRPr lang="en-GB" dirty="0" smtClean="0"/>
          </a:p>
          <a:p>
            <a:r>
              <a:rPr lang="en-GB" dirty="0" smtClean="0"/>
              <a:t>Even more and coming tests : early identification of Acute Kidney Injury</a:t>
            </a:r>
            <a:endParaRPr lang="en-GB" dirty="0"/>
          </a:p>
        </p:txBody>
      </p:sp>
    </p:spTree>
    <p:extLst>
      <p:ext uri="{BB962C8B-B14F-4D97-AF65-F5344CB8AC3E}">
        <p14:creationId xmlns:p14="http://schemas.microsoft.com/office/powerpoint/2010/main" val="907574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971600" y="189260"/>
            <a:ext cx="7700963" cy="1079500"/>
          </a:xfrm>
        </p:spPr>
        <p:txBody>
          <a:bodyPr/>
          <a:lstStyle/>
          <a:p>
            <a:r>
              <a:rPr lang="en-GB" altLang="en-US" dirty="0" smtClean="0"/>
              <a:t>Renal injury is often not detected</a:t>
            </a:r>
          </a:p>
        </p:txBody>
      </p:sp>
      <p:sp>
        <p:nvSpPr>
          <p:cNvPr id="49158" name="Rectangle 1"/>
          <p:cNvSpPr>
            <a:spLocks noChangeArrowheads="1"/>
          </p:cNvSpPr>
          <p:nvPr/>
        </p:nvSpPr>
        <p:spPr bwMode="auto">
          <a:xfrm>
            <a:off x="457202" y="6411915"/>
            <a:ext cx="56348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t>Adapted from </a:t>
            </a:r>
            <a:r>
              <a:rPr lang="en-GB" altLang="en-US" dirty="0" err="1" smtClean="0"/>
              <a:t>Cerdá</a:t>
            </a:r>
            <a:r>
              <a:rPr lang="en-GB" altLang="en-US" dirty="0" smtClean="0"/>
              <a:t> </a:t>
            </a:r>
            <a:r>
              <a:rPr lang="en-GB" altLang="en-US" dirty="0"/>
              <a:t>J et al. CJASN 2008; 3:881-886.</a:t>
            </a:r>
          </a:p>
        </p:txBody>
      </p:sp>
      <p:grpSp>
        <p:nvGrpSpPr>
          <p:cNvPr id="3" name="Group 2"/>
          <p:cNvGrpSpPr/>
          <p:nvPr/>
        </p:nvGrpSpPr>
        <p:grpSpPr>
          <a:xfrm>
            <a:off x="1043608" y="1282243"/>
            <a:ext cx="6306313" cy="4514438"/>
            <a:chOff x="458215" y="1043444"/>
            <a:chExt cx="6306313" cy="4514438"/>
          </a:xfrm>
        </p:grpSpPr>
        <p:sp>
          <p:nvSpPr>
            <p:cNvPr id="8" name="TextBox 7"/>
            <p:cNvSpPr txBox="1"/>
            <p:nvPr/>
          </p:nvSpPr>
          <p:spPr>
            <a:xfrm>
              <a:off x="458215" y="1281655"/>
              <a:ext cx="569387" cy="369332"/>
            </a:xfrm>
            <a:prstGeom prst="rect">
              <a:avLst/>
            </a:prstGeom>
            <a:noFill/>
          </p:spPr>
          <p:txBody>
            <a:bodyPr wrap="none" rtlCol="0">
              <a:spAutoFit/>
            </a:bodyPr>
            <a:lstStyle/>
            <a:p>
              <a:r>
                <a:rPr lang="en-GB" dirty="0" smtClean="0"/>
                <a:t>100</a:t>
              </a:r>
              <a:endParaRPr lang="en-GB" dirty="0"/>
            </a:p>
          </p:txBody>
        </p:sp>
        <p:cxnSp>
          <p:nvCxnSpPr>
            <p:cNvPr id="6" name="Straight Arrow Connector 5"/>
            <p:cNvCxnSpPr/>
            <p:nvPr/>
          </p:nvCxnSpPr>
          <p:spPr bwMode="auto">
            <a:xfrm flipV="1">
              <a:off x="1187624" y="1358493"/>
              <a:ext cx="0" cy="4086731"/>
            </a:xfrm>
            <a:prstGeom prst="straightConnector1">
              <a:avLst/>
            </a:prstGeom>
            <a:noFill/>
            <a:ln w="9525" cap="flat" cmpd="sng" algn="ctr">
              <a:solidFill>
                <a:schemeClr val="tx1"/>
              </a:solidFill>
              <a:prstDash val="solid"/>
              <a:round/>
              <a:headEnd type="none" w="med" len="med"/>
              <a:tailEnd type="triangle"/>
            </a:ln>
            <a:effectLst/>
          </p:spPr>
        </p:cxnSp>
        <p:sp>
          <p:nvSpPr>
            <p:cNvPr id="7" name="TextBox 6"/>
            <p:cNvSpPr txBox="1"/>
            <p:nvPr/>
          </p:nvSpPr>
          <p:spPr>
            <a:xfrm rot="16200000">
              <a:off x="-202522" y="3147331"/>
              <a:ext cx="2202270" cy="369332"/>
            </a:xfrm>
            <a:prstGeom prst="rect">
              <a:avLst/>
            </a:prstGeom>
            <a:noFill/>
          </p:spPr>
          <p:txBody>
            <a:bodyPr wrap="none" rtlCol="0">
              <a:spAutoFit/>
            </a:bodyPr>
            <a:lstStyle/>
            <a:p>
              <a:r>
                <a:rPr lang="en-GB" dirty="0" smtClean="0"/>
                <a:t>RENAL FUNCTION</a:t>
              </a:r>
              <a:endParaRPr lang="en-GB" dirty="0"/>
            </a:p>
          </p:txBody>
        </p:sp>
        <p:sp>
          <p:nvSpPr>
            <p:cNvPr id="14" name="TextBox 13"/>
            <p:cNvSpPr txBox="1"/>
            <p:nvPr/>
          </p:nvSpPr>
          <p:spPr>
            <a:xfrm>
              <a:off x="710257" y="5188550"/>
              <a:ext cx="312906" cy="369332"/>
            </a:xfrm>
            <a:prstGeom prst="rect">
              <a:avLst/>
            </a:prstGeom>
            <a:noFill/>
          </p:spPr>
          <p:txBody>
            <a:bodyPr wrap="none" rtlCol="0">
              <a:spAutoFit/>
            </a:bodyPr>
            <a:lstStyle/>
            <a:p>
              <a:r>
                <a:rPr lang="en-GB" dirty="0" smtClean="0"/>
                <a:t>0</a:t>
              </a:r>
              <a:endParaRPr lang="en-GB" dirty="0"/>
            </a:p>
          </p:txBody>
        </p:sp>
        <p:cxnSp>
          <p:nvCxnSpPr>
            <p:cNvPr id="15" name="Straight Arrow Connector 14"/>
            <p:cNvCxnSpPr/>
            <p:nvPr/>
          </p:nvCxnSpPr>
          <p:spPr bwMode="auto">
            <a:xfrm>
              <a:off x="1187624" y="5413218"/>
              <a:ext cx="5400000" cy="32265"/>
            </a:xfrm>
            <a:prstGeom prst="straightConnector1">
              <a:avLst/>
            </a:prstGeom>
            <a:noFill/>
            <a:ln w="9525" cap="flat" cmpd="sng" algn="ctr">
              <a:solidFill>
                <a:schemeClr val="tx1"/>
              </a:solidFill>
              <a:prstDash val="solid"/>
              <a:round/>
              <a:headEnd type="none" w="med" len="med"/>
              <a:tailEnd type="triangle"/>
            </a:ln>
            <a:effectLst/>
          </p:spPr>
        </p:cxnSp>
        <p:sp>
          <p:nvSpPr>
            <p:cNvPr id="12" name="Rectangle 11"/>
            <p:cNvSpPr/>
            <p:nvPr/>
          </p:nvSpPr>
          <p:spPr bwMode="auto">
            <a:xfrm>
              <a:off x="2339752" y="1366839"/>
              <a:ext cx="792088" cy="4046379"/>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3" name="Freeform 12"/>
            <p:cNvSpPr/>
            <p:nvPr/>
          </p:nvSpPr>
          <p:spPr bwMode="auto">
            <a:xfrm>
              <a:off x="1422400" y="1431636"/>
              <a:ext cx="4950691" cy="741514"/>
            </a:xfrm>
            <a:custGeom>
              <a:avLst/>
              <a:gdLst>
                <a:gd name="connsiteX0" fmla="*/ 0 w 4950691"/>
                <a:gd name="connsiteY0" fmla="*/ 0 h 741514"/>
                <a:gd name="connsiteX1" fmla="*/ 526473 w 4950691"/>
                <a:gd name="connsiteY1" fmla="*/ 18473 h 741514"/>
                <a:gd name="connsiteX2" fmla="*/ 748145 w 4950691"/>
                <a:gd name="connsiteY2" fmla="*/ 27709 h 741514"/>
                <a:gd name="connsiteX3" fmla="*/ 951345 w 4950691"/>
                <a:gd name="connsiteY3" fmla="*/ 46182 h 741514"/>
                <a:gd name="connsiteX4" fmla="*/ 1117600 w 4950691"/>
                <a:gd name="connsiteY4" fmla="*/ 184728 h 741514"/>
                <a:gd name="connsiteX5" fmla="*/ 1209964 w 4950691"/>
                <a:gd name="connsiteY5" fmla="*/ 535709 h 741514"/>
                <a:gd name="connsiteX6" fmla="*/ 1376218 w 4950691"/>
                <a:gd name="connsiteY6" fmla="*/ 738909 h 741514"/>
                <a:gd name="connsiteX7" fmla="*/ 1524000 w 4950691"/>
                <a:gd name="connsiteY7" fmla="*/ 637309 h 741514"/>
                <a:gd name="connsiteX8" fmla="*/ 1644073 w 4950691"/>
                <a:gd name="connsiteY8" fmla="*/ 443346 h 741514"/>
                <a:gd name="connsiteX9" fmla="*/ 1810327 w 4950691"/>
                <a:gd name="connsiteY9" fmla="*/ 184728 h 741514"/>
                <a:gd name="connsiteX10" fmla="*/ 1967345 w 4950691"/>
                <a:gd name="connsiteY10" fmla="*/ 83128 h 741514"/>
                <a:gd name="connsiteX11" fmla="*/ 2475345 w 4950691"/>
                <a:gd name="connsiteY11" fmla="*/ 9237 h 741514"/>
                <a:gd name="connsiteX12" fmla="*/ 3435927 w 4950691"/>
                <a:gd name="connsiteY12" fmla="*/ 18473 h 741514"/>
                <a:gd name="connsiteX13" fmla="*/ 4950691 w 4950691"/>
                <a:gd name="connsiteY13" fmla="*/ 27709 h 74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0691" h="741514">
                  <a:moveTo>
                    <a:pt x="0" y="0"/>
                  </a:moveTo>
                  <a:lnTo>
                    <a:pt x="526473" y="18473"/>
                  </a:lnTo>
                  <a:cubicBezTo>
                    <a:pt x="651164" y="23091"/>
                    <a:pt x="677333" y="23091"/>
                    <a:pt x="748145" y="27709"/>
                  </a:cubicBezTo>
                  <a:cubicBezTo>
                    <a:pt x="818957" y="32327"/>
                    <a:pt x="889769" y="20012"/>
                    <a:pt x="951345" y="46182"/>
                  </a:cubicBezTo>
                  <a:cubicBezTo>
                    <a:pt x="1012921" y="72352"/>
                    <a:pt x="1074497" y="103140"/>
                    <a:pt x="1117600" y="184728"/>
                  </a:cubicBezTo>
                  <a:cubicBezTo>
                    <a:pt x="1160703" y="266316"/>
                    <a:pt x="1166861" y="443346"/>
                    <a:pt x="1209964" y="535709"/>
                  </a:cubicBezTo>
                  <a:cubicBezTo>
                    <a:pt x="1253067" y="628073"/>
                    <a:pt x="1323879" y="721976"/>
                    <a:pt x="1376218" y="738909"/>
                  </a:cubicBezTo>
                  <a:cubicBezTo>
                    <a:pt x="1428557" y="755842"/>
                    <a:pt x="1479358" y="686570"/>
                    <a:pt x="1524000" y="637309"/>
                  </a:cubicBezTo>
                  <a:cubicBezTo>
                    <a:pt x="1568643" y="588049"/>
                    <a:pt x="1596352" y="518776"/>
                    <a:pt x="1644073" y="443346"/>
                  </a:cubicBezTo>
                  <a:cubicBezTo>
                    <a:pt x="1691794" y="367916"/>
                    <a:pt x="1756448" y="244764"/>
                    <a:pt x="1810327" y="184728"/>
                  </a:cubicBezTo>
                  <a:cubicBezTo>
                    <a:pt x="1864206" y="124692"/>
                    <a:pt x="1856509" y="112376"/>
                    <a:pt x="1967345" y="83128"/>
                  </a:cubicBezTo>
                  <a:cubicBezTo>
                    <a:pt x="2078181" y="53880"/>
                    <a:pt x="2230581" y="20013"/>
                    <a:pt x="2475345" y="9237"/>
                  </a:cubicBezTo>
                  <a:cubicBezTo>
                    <a:pt x="2720109" y="-1539"/>
                    <a:pt x="3435927" y="18473"/>
                    <a:pt x="3435927" y="18473"/>
                  </a:cubicBezTo>
                  <a:lnTo>
                    <a:pt x="4950691" y="27709"/>
                  </a:lnTo>
                </a:path>
              </a:pathLst>
            </a:custGeom>
            <a:noFill/>
            <a:ln w="38100" cap="flat" cmpd="sng" algn="ctr">
              <a:solidFill>
                <a:srgbClr val="92D050"/>
              </a:solidFill>
              <a:prstDash val="solid"/>
              <a:round/>
              <a:headEnd type="none" w="med" len="med"/>
              <a:tailEnd type="none" w="med" len="med"/>
            </a:ln>
            <a:effectLst/>
          </p:spPr>
          <p:txBody>
            <a:bodyPr rtlCol="0" anchor="ctr"/>
            <a:lstStyle/>
            <a:p>
              <a:pPr algn="ctr"/>
              <a:endParaRPr lang="en-GB"/>
            </a:p>
          </p:txBody>
        </p:sp>
        <p:sp>
          <p:nvSpPr>
            <p:cNvPr id="16" name="TextBox 15"/>
            <p:cNvSpPr txBox="1"/>
            <p:nvPr/>
          </p:nvSpPr>
          <p:spPr>
            <a:xfrm>
              <a:off x="4116086" y="1069341"/>
              <a:ext cx="2351991" cy="369332"/>
            </a:xfrm>
            <a:prstGeom prst="rect">
              <a:avLst/>
            </a:prstGeom>
            <a:noFill/>
          </p:spPr>
          <p:txBody>
            <a:bodyPr wrap="none" rtlCol="0">
              <a:spAutoFit/>
            </a:bodyPr>
            <a:lstStyle/>
            <a:p>
              <a:r>
                <a:rPr lang="en-GB" dirty="0" smtClean="0"/>
                <a:t>1. FULL RECOVERY</a:t>
              </a:r>
              <a:endParaRPr lang="en-GB" dirty="0"/>
            </a:p>
          </p:txBody>
        </p:sp>
        <p:sp>
          <p:nvSpPr>
            <p:cNvPr id="17" name="Freeform 16"/>
            <p:cNvSpPr/>
            <p:nvPr/>
          </p:nvSpPr>
          <p:spPr bwMode="auto">
            <a:xfrm>
              <a:off x="1440873" y="1468582"/>
              <a:ext cx="4987636" cy="1967345"/>
            </a:xfrm>
            <a:custGeom>
              <a:avLst/>
              <a:gdLst>
                <a:gd name="connsiteX0" fmla="*/ 0 w 4987636"/>
                <a:gd name="connsiteY0" fmla="*/ 0 h 1967345"/>
                <a:gd name="connsiteX1" fmla="*/ 323272 w 4987636"/>
                <a:gd name="connsiteY1" fmla="*/ 46182 h 1967345"/>
                <a:gd name="connsiteX2" fmla="*/ 895927 w 4987636"/>
                <a:gd name="connsiteY2" fmla="*/ 55418 h 1967345"/>
                <a:gd name="connsiteX3" fmla="*/ 969818 w 4987636"/>
                <a:gd name="connsiteY3" fmla="*/ 203200 h 1967345"/>
                <a:gd name="connsiteX4" fmla="*/ 1071418 w 4987636"/>
                <a:gd name="connsiteY4" fmla="*/ 729673 h 1967345"/>
                <a:gd name="connsiteX5" fmla="*/ 1163782 w 4987636"/>
                <a:gd name="connsiteY5" fmla="*/ 1173018 h 1967345"/>
                <a:gd name="connsiteX6" fmla="*/ 1339272 w 4987636"/>
                <a:gd name="connsiteY6" fmla="*/ 1200727 h 1967345"/>
                <a:gd name="connsiteX7" fmla="*/ 1542472 w 4987636"/>
                <a:gd name="connsiteY7" fmla="*/ 1043709 h 1967345"/>
                <a:gd name="connsiteX8" fmla="*/ 1662545 w 4987636"/>
                <a:gd name="connsiteY8" fmla="*/ 923636 h 1967345"/>
                <a:gd name="connsiteX9" fmla="*/ 1717963 w 4987636"/>
                <a:gd name="connsiteY9" fmla="*/ 868218 h 1967345"/>
                <a:gd name="connsiteX10" fmla="*/ 1838036 w 4987636"/>
                <a:gd name="connsiteY10" fmla="*/ 831273 h 1967345"/>
                <a:gd name="connsiteX11" fmla="*/ 1939636 w 4987636"/>
                <a:gd name="connsiteY11" fmla="*/ 877454 h 1967345"/>
                <a:gd name="connsiteX12" fmla="*/ 4987636 w 4987636"/>
                <a:gd name="connsiteY12" fmla="*/ 1967345 h 196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87636" h="1967345">
                  <a:moveTo>
                    <a:pt x="0" y="0"/>
                  </a:moveTo>
                  <a:cubicBezTo>
                    <a:pt x="86975" y="18473"/>
                    <a:pt x="173951" y="36946"/>
                    <a:pt x="323272" y="46182"/>
                  </a:cubicBezTo>
                  <a:cubicBezTo>
                    <a:pt x="472593" y="55418"/>
                    <a:pt x="788169" y="29248"/>
                    <a:pt x="895927" y="55418"/>
                  </a:cubicBezTo>
                  <a:cubicBezTo>
                    <a:pt x="1003685" y="81588"/>
                    <a:pt x="940570" y="90824"/>
                    <a:pt x="969818" y="203200"/>
                  </a:cubicBezTo>
                  <a:cubicBezTo>
                    <a:pt x="999067" y="315576"/>
                    <a:pt x="1039091" y="568037"/>
                    <a:pt x="1071418" y="729673"/>
                  </a:cubicBezTo>
                  <a:cubicBezTo>
                    <a:pt x="1103745" y="891309"/>
                    <a:pt x="1119140" y="1094509"/>
                    <a:pt x="1163782" y="1173018"/>
                  </a:cubicBezTo>
                  <a:cubicBezTo>
                    <a:pt x="1208424" y="1251527"/>
                    <a:pt x="1276157" y="1222278"/>
                    <a:pt x="1339272" y="1200727"/>
                  </a:cubicBezTo>
                  <a:cubicBezTo>
                    <a:pt x="1402387" y="1179176"/>
                    <a:pt x="1488593" y="1089891"/>
                    <a:pt x="1542472" y="1043709"/>
                  </a:cubicBezTo>
                  <a:cubicBezTo>
                    <a:pt x="1596351" y="997527"/>
                    <a:pt x="1662545" y="923636"/>
                    <a:pt x="1662545" y="923636"/>
                  </a:cubicBezTo>
                  <a:cubicBezTo>
                    <a:pt x="1691793" y="894388"/>
                    <a:pt x="1688715" y="883612"/>
                    <a:pt x="1717963" y="868218"/>
                  </a:cubicBezTo>
                  <a:cubicBezTo>
                    <a:pt x="1747212" y="852824"/>
                    <a:pt x="1801091" y="829734"/>
                    <a:pt x="1838036" y="831273"/>
                  </a:cubicBezTo>
                  <a:cubicBezTo>
                    <a:pt x="1874981" y="832812"/>
                    <a:pt x="1939636" y="877454"/>
                    <a:pt x="1939636" y="877454"/>
                  </a:cubicBezTo>
                  <a:lnTo>
                    <a:pt x="4987636" y="1967345"/>
                  </a:lnTo>
                </a:path>
              </a:pathLst>
            </a:custGeom>
            <a:noFill/>
            <a:ln w="38100" cap="flat" cmpd="sng" algn="ctr">
              <a:solidFill>
                <a:srgbClr val="00B050"/>
              </a:solidFill>
              <a:prstDash val="solid"/>
              <a:round/>
              <a:headEnd type="none" w="med" len="med"/>
              <a:tailEnd type="none" w="med" len="med"/>
            </a:ln>
            <a:effectLst/>
          </p:spPr>
          <p:txBody>
            <a:bodyPr rtlCol="0" anchor="ctr"/>
            <a:lstStyle/>
            <a:p>
              <a:pPr algn="ctr"/>
              <a:endParaRPr lang="en-GB"/>
            </a:p>
          </p:txBody>
        </p:sp>
        <p:sp>
          <p:nvSpPr>
            <p:cNvPr id="23" name="TextBox 22"/>
            <p:cNvSpPr txBox="1"/>
            <p:nvPr/>
          </p:nvSpPr>
          <p:spPr>
            <a:xfrm>
              <a:off x="4460083" y="2405105"/>
              <a:ext cx="1728102" cy="369332"/>
            </a:xfrm>
            <a:prstGeom prst="rect">
              <a:avLst/>
            </a:prstGeom>
            <a:noFill/>
          </p:spPr>
          <p:txBody>
            <a:bodyPr wrap="none" rtlCol="0">
              <a:spAutoFit/>
            </a:bodyPr>
            <a:lstStyle/>
            <a:p>
              <a:r>
                <a:rPr lang="en-GB" dirty="0"/>
                <a:t>2</a:t>
              </a:r>
              <a:r>
                <a:rPr lang="en-GB" dirty="0" smtClean="0"/>
                <a:t>. AKI TO CKD</a:t>
              </a:r>
              <a:endParaRPr lang="en-GB" dirty="0"/>
            </a:p>
          </p:txBody>
        </p:sp>
        <p:sp>
          <p:nvSpPr>
            <p:cNvPr id="18" name="Freeform 17"/>
            <p:cNvSpPr/>
            <p:nvPr/>
          </p:nvSpPr>
          <p:spPr bwMode="auto">
            <a:xfrm>
              <a:off x="1450109" y="1477818"/>
              <a:ext cx="4331855" cy="3962400"/>
            </a:xfrm>
            <a:custGeom>
              <a:avLst/>
              <a:gdLst>
                <a:gd name="connsiteX0" fmla="*/ 0 w 4331855"/>
                <a:gd name="connsiteY0" fmla="*/ 0 h 3962400"/>
                <a:gd name="connsiteX1" fmla="*/ 443346 w 4331855"/>
                <a:gd name="connsiteY1" fmla="*/ 267855 h 3962400"/>
                <a:gd name="connsiteX2" fmla="*/ 748146 w 4331855"/>
                <a:gd name="connsiteY2" fmla="*/ 434109 h 3962400"/>
                <a:gd name="connsiteX3" fmla="*/ 895927 w 4331855"/>
                <a:gd name="connsiteY3" fmla="*/ 563418 h 3962400"/>
                <a:gd name="connsiteX4" fmla="*/ 960582 w 4331855"/>
                <a:gd name="connsiteY4" fmla="*/ 886691 h 3962400"/>
                <a:gd name="connsiteX5" fmla="*/ 1071418 w 4331855"/>
                <a:gd name="connsiteY5" fmla="*/ 1459346 h 3962400"/>
                <a:gd name="connsiteX6" fmla="*/ 1265382 w 4331855"/>
                <a:gd name="connsiteY6" fmla="*/ 1607127 h 3962400"/>
                <a:gd name="connsiteX7" fmla="*/ 1542473 w 4331855"/>
                <a:gd name="connsiteY7" fmla="*/ 1487055 h 3962400"/>
                <a:gd name="connsiteX8" fmla="*/ 1671782 w 4331855"/>
                <a:gd name="connsiteY8" fmla="*/ 1256146 h 3962400"/>
                <a:gd name="connsiteX9" fmla="*/ 1791855 w 4331855"/>
                <a:gd name="connsiteY9" fmla="*/ 1191491 h 3962400"/>
                <a:gd name="connsiteX10" fmla="*/ 2004291 w 4331855"/>
                <a:gd name="connsiteY10" fmla="*/ 1209964 h 3962400"/>
                <a:gd name="connsiteX11" fmla="*/ 2355273 w 4331855"/>
                <a:gd name="connsiteY11" fmla="*/ 1403927 h 3962400"/>
                <a:gd name="connsiteX12" fmla="*/ 2595418 w 4331855"/>
                <a:gd name="connsiteY12" fmla="*/ 1782618 h 3962400"/>
                <a:gd name="connsiteX13" fmla="*/ 2752436 w 4331855"/>
                <a:gd name="connsiteY13" fmla="*/ 2373746 h 3962400"/>
                <a:gd name="connsiteX14" fmla="*/ 2974109 w 4331855"/>
                <a:gd name="connsiteY14" fmla="*/ 3084946 h 3962400"/>
                <a:gd name="connsiteX15" fmla="*/ 3362036 w 4331855"/>
                <a:gd name="connsiteY15" fmla="*/ 3519055 h 3962400"/>
                <a:gd name="connsiteX16" fmla="*/ 3777673 w 4331855"/>
                <a:gd name="connsiteY16" fmla="*/ 3759200 h 3962400"/>
                <a:gd name="connsiteX17" fmla="*/ 4331855 w 4331855"/>
                <a:gd name="connsiteY17"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31855" h="3962400">
                  <a:moveTo>
                    <a:pt x="0" y="0"/>
                  </a:moveTo>
                  <a:lnTo>
                    <a:pt x="443346" y="267855"/>
                  </a:lnTo>
                  <a:cubicBezTo>
                    <a:pt x="568037" y="340206"/>
                    <a:pt x="672716" y="384849"/>
                    <a:pt x="748146" y="434109"/>
                  </a:cubicBezTo>
                  <a:cubicBezTo>
                    <a:pt x="823576" y="483369"/>
                    <a:pt x="860521" y="487988"/>
                    <a:pt x="895927" y="563418"/>
                  </a:cubicBezTo>
                  <a:cubicBezTo>
                    <a:pt x="931333" y="638848"/>
                    <a:pt x="931334" y="737370"/>
                    <a:pt x="960582" y="886691"/>
                  </a:cubicBezTo>
                  <a:cubicBezTo>
                    <a:pt x="989831" y="1036012"/>
                    <a:pt x="1020618" y="1339274"/>
                    <a:pt x="1071418" y="1459346"/>
                  </a:cubicBezTo>
                  <a:cubicBezTo>
                    <a:pt x="1122218" y="1579418"/>
                    <a:pt x="1186873" y="1602509"/>
                    <a:pt x="1265382" y="1607127"/>
                  </a:cubicBezTo>
                  <a:cubicBezTo>
                    <a:pt x="1343891" y="1611745"/>
                    <a:pt x="1474740" y="1545552"/>
                    <a:pt x="1542473" y="1487055"/>
                  </a:cubicBezTo>
                  <a:cubicBezTo>
                    <a:pt x="1610206" y="1428558"/>
                    <a:pt x="1630218" y="1305407"/>
                    <a:pt x="1671782" y="1256146"/>
                  </a:cubicBezTo>
                  <a:cubicBezTo>
                    <a:pt x="1713346" y="1206885"/>
                    <a:pt x="1736437" y="1199188"/>
                    <a:pt x="1791855" y="1191491"/>
                  </a:cubicBezTo>
                  <a:cubicBezTo>
                    <a:pt x="1847273" y="1183794"/>
                    <a:pt x="1910388" y="1174558"/>
                    <a:pt x="2004291" y="1209964"/>
                  </a:cubicBezTo>
                  <a:cubicBezTo>
                    <a:pt x="2098194" y="1245370"/>
                    <a:pt x="2256752" y="1308485"/>
                    <a:pt x="2355273" y="1403927"/>
                  </a:cubicBezTo>
                  <a:cubicBezTo>
                    <a:pt x="2453794" y="1499369"/>
                    <a:pt x="2529224" y="1620982"/>
                    <a:pt x="2595418" y="1782618"/>
                  </a:cubicBezTo>
                  <a:cubicBezTo>
                    <a:pt x="2661612" y="1944254"/>
                    <a:pt x="2689321" y="2156691"/>
                    <a:pt x="2752436" y="2373746"/>
                  </a:cubicBezTo>
                  <a:cubicBezTo>
                    <a:pt x="2815551" y="2590801"/>
                    <a:pt x="2872509" y="2894061"/>
                    <a:pt x="2974109" y="3084946"/>
                  </a:cubicBezTo>
                  <a:cubicBezTo>
                    <a:pt x="3075709" y="3275831"/>
                    <a:pt x="3228109" y="3406679"/>
                    <a:pt x="3362036" y="3519055"/>
                  </a:cubicBezTo>
                  <a:cubicBezTo>
                    <a:pt x="3495963" y="3631431"/>
                    <a:pt x="3616037" y="3685309"/>
                    <a:pt x="3777673" y="3759200"/>
                  </a:cubicBezTo>
                  <a:cubicBezTo>
                    <a:pt x="3939310" y="3833091"/>
                    <a:pt x="4135582" y="3897745"/>
                    <a:pt x="4331855" y="3962400"/>
                  </a:cubicBezTo>
                </a:path>
              </a:pathLst>
            </a:custGeom>
            <a:noFill/>
            <a:ln w="38100" cap="flat" cmpd="sng" algn="ctr">
              <a:solidFill>
                <a:srgbClr val="006600"/>
              </a:solidFill>
              <a:prstDash val="solid"/>
              <a:round/>
              <a:headEnd type="none" w="med" len="med"/>
              <a:tailEnd type="none" w="med" len="med"/>
            </a:ln>
            <a:effectLst/>
          </p:spPr>
          <p:txBody>
            <a:bodyPr rtlCol="0" anchor="ctr"/>
            <a:lstStyle/>
            <a:p>
              <a:pPr algn="ctr"/>
              <a:endParaRPr lang="en-GB"/>
            </a:p>
          </p:txBody>
        </p:sp>
        <p:sp>
          <p:nvSpPr>
            <p:cNvPr id="26" name="TextBox 25"/>
            <p:cNvSpPr txBox="1"/>
            <p:nvPr/>
          </p:nvSpPr>
          <p:spPr>
            <a:xfrm>
              <a:off x="4579314" y="4008988"/>
              <a:ext cx="2185214" cy="923330"/>
            </a:xfrm>
            <a:prstGeom prst="rect">
              <a:avLst/>
            </a:prstGeom>
            <a:noFill/>
          </p:spPr>
          <p:txBody>
            <a:bodyPr wrap="none" rtlCol="0">
              <a:spAutoFit/>
            </a:bodyPr>
            <a:lstStyle/>
            <a:p>
              <a:r>
                <a:rPr lang="en-GB" dirty="0" smtClean="0"/>
                <a:t>3. ACUTE ON </a:t>
              </a:r>
            </a:p>
            <a:p>
              <a:r>
                <a:rPr lang="en-GB" dirty="0" smtClean="0"/>
                <a:t>CHRONIC KIDNEY</a:t>
              </a:r>
            </a:p>
            <a:p>
              <a:r>
                <a:rPr lang="en-GB" dirty="0" smtClean="0"/>
                <a:t>DISEASE</a:t>
              </a:r>
              <a:endParaRPr lang="en-GB" dirty="0"/>
            </a:p>
          </p:txBody>
        </p:sp>
        <p:sp>
          <p:nvSpPr>
            <p:cNvPr id="20" name="Freeform 19"/>
            <p:cNvSpPr/>
            <p:nvPr/>
          </p:nvSpPr>
          <p:spPr bwMode="auto">
            <a:xfrm>
              <a:off x="1440873" y="1551709"/>
              <a:ext cx="1754909" cy="3879273"/>
            </a:xfrm>
            <a:custGeom>
              <a:avLst/>
              <a:gdLst>
                <a:gd name="connsiteX0" fmla="*/ 0 w 1754909"/>
                <a:gd name="connsiteY0" fmla="*/ 0 h 3879273"/>
                <a:gd name="connsiteX1" fmla="*/ 397163 w 1754909"/>
                <a:gd name="connsiteY1" fmla="*/ 27709 h 3879273"/>
                <a:gd name="connsiteX2" fmla="*/ 858982 w 1754909"/>
                <a:gd name="connsiteY2" fmla="*/ 55418 h 3879273"/>
                <a:gd name="connsiteX3" fmla="*/ 960582 w 1754909"/>
                <a:gd name="connsiteY3" fmla="*/ 55418 h 3879273"/>
                <a:gd name="connsiteX4" fmla="*/ 1016000 w 1754909"/>
                <a:gd name="connsiteY4" fmla="*/ 637309 h 3879273"/>
                <a:gd name="connsiteX5" fmla="*/ 1089891 w 1754909"/>
                <a:gd name="connsiteY5" fmla="*/ 1588655 h 3879273"/>
                <a:gd name="connsiteX6" fmla="*/ 1219200 w 1754909"/>
                <a:gd name="connsiteY6" fmla="*/ 2641600 h 3879273"/>
                <a:gd name="connsiteX7" fmla="*/ 1450109 w 1754909"/>
                <a:gd name="connsiteY7" fmla="*/ 3435927 h 3879273"/>
                <a:gd name="connsiteX8" fmla="*/ 1754909 w 1754909"/>
                <a:gd name="connsiteY8" fmla="*/ 3879273 h 387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4909" h="3879273">
                  <a:moveTo>
                    <a:pt x="0" y="0"/>
                  </a:moveTo>
                  <a:lnTo>
                    <a:pt x="397163" y="27709"/>
                  </a:lnTo>
                  <a:lnTo>
                    <a:pt x="858982" y="55418"/>
                  </a:lnTo>
                  <a:cubicBezTo>
                    <a:pt x="952885" y="60036"/>
                    <a:pt x="934412" y="-41564"/>
                    <a:pt x="960582" y="55418"/>
                  </a:cubicBezTo>
                  <a:cubicBezTo>
                    <a:pt x="986752" y="152400"/>
                    <a:pt x="994449" y="381770"/>
                    <a:pt x="1016000" y="637309"/>
                  </a:cubicBezTo>
                  <a:cubicBezTo>
                    <a:pt x="1037551" y="892848"/>
                    <a:pt x="1056024" y="1254606"/>
                    <a:pt x="1089891" y="1588655"/>
                  </a:cubicBezTo>
                  <a:cubicBezTo>
                    <a:pt x="1123758" y="1922704"/>
                    <a:pt x="1159164" y="2333721"/>
                    <a:pt x="1219200" y="2641600"/>
                  </a:cubicBezTo>
                  <a:cubicBezTo>
                    <a:pt x="1279236" y="2949479"/>
                    <a:pt x="1360824" y="3229648"/>
                    <a:pt x="1450109" y="3435927"/>
                  </a:cubicBezTo>
                  <a:cubicBezTo>
                    <a:pt x="1539394" y="3642206"/>
                    <a:pt x="1647151" y="3760739"/>
                    <a:pt x="1754909" y="3879273"/>
                  </a:cubicBezTo>
                </a:path>
              </a:pathLst>
            </a:custGeom>
            <a:noFill/>
            <a:ln w="38100" cap="flat" cmpd="sng" algn="ctr">
              <a:solidFill>
                <a:srgbClr val="FF0000"/>
              </a:solidFill>
              <a:prstDash val="solid"/>
              <a:round/>
              <a:headEnd type="none" w="med" len="med"/>
              <a:tailEnd type="none" w="med" len="med"/>
            </a:ln>
            <a:effectLst/>
          </p:spPr>
          <p:txBody>
            <a:bodyPr rtlCol="0" anchor="ctr"/>
            <a:lstStyle/>
            <a:p>
              <a:pPr algn="ctr"/>
              <a:endParaRPr lang="en-GB"/>
            </a:p>
          </p:txBody>
        </p:sp>
        <p:sp>
          <p:nvSpPr>
            <p:cNvPr id="29" name="TextBox 28"/>
            <p:cNvSpPr txBox="1"/>
            <p:nvPr/>
          </p:nvSpPr>
          <p:spPr>
            <a:xfrm>
              <a:off x="3025764" y="4487825"/>
              <a:ext cx="2009909" cy="923330"/>
            </a:xfrm>
            <a:prstGeom prst="rect">
              <a:avLst/>
            </a:prstGeom>
            <a:noFill/>
          </p:spPr>
          <p:txBody>
            <a:bodyPr wrap="none" rtlCol="0">
              <a:spAutoFit/>
            </a:bodyPr>
            <a:lstStyle/>
            <a:p>
              <a:r>
                <a:rPr lang="en-GB" dirty="0" smtClean="0"/>
                <a:t>4. AKI TO</a:t>
              </a:r>
            </a:p>
            <a:p>
              <a:r>
                <a:rPr lang="en-GB" dirty="0" smtClean="0"/>
                <a:t>END STAGE</a:t>
              </a:r>
            </a:p>
            <a:p>
              <a:r>
                <a:rPr lang="en-GB" dirty="0" smtClean="0"/>
                <a:t>RENAL DISEASE</a:t>
              </a:r>
              <a:endParaRPr lang="en-GB" dirty="0"/>
            </a:p>
          </p:txBody>
        </p:sp>
        <p:sp>
          <p:nvSpPr>
            <p:cNvPr id="19" name="TextBox 18"/>
            <p:cNvSpPr txBox="1"/>
            <p:nvPr/>
          </p:nvSpPr>
          <p:spPr>
            <a:xfrm>
              <a:off x="2143556" y="1043444"/>
              <a:ext cx="988284" cy="369332"/>
            </a:xfrm>
            <a:prstGeom prst="rect">
              <a:avLst/>
            </a:prstGeom>
            <a:noFill/>
          </p:spPr>
          <p:txBody>
            <a:bodyPr wrap="none" rtlCol="0">
              <a:spAutoFit/>
            </a:bodyPr>
            <a:lstStyle/>
            <a:p>
              <a:r>
                <a:rPr lang="en-GB" dirty="0" smtClean="0"/>
                <a:t>INSULT</a:t>
              </a:r>
              <a:endParaRPr lang="en-GB" dirty="0"/>
            </a:p>
          </p:txBody>
        </p:sp>
      </p:grpSp>
    </p:spTree>
    <p:extLst>
      <p:ext uri="{BB962C8B-B14F-4D97-AF65-F5344CB8AC3E}">
        <p14:creationId xmlns:p14="http://schemas.microsoft.com/office/powerpoint/2010/main" val="23753719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 for the ideal biomarker </a:t>
            </a:r>
            <a:br>
              <a:rPr lang="en-GB" dirty="0" smtClean="0"/>
            </a:br>
            <a:r>
              <a:rPr lang="en-GB" dirty="0" smtClean="0"/>
              <a:t>of acute renal injury </a:t>
            </a:r>
            <a:endParaRPr lang="en-GB" dirty="0"/>
          </a:p>
        </p:txBody>
      </p:sp>
      <p:sp>
        <p:nvSpPr>
          <p:cNvPr id="3" name="Content Placeholder 2"/>
          <p:cNvSpPr>
            <a:spLocks noGrp="1"/>
          </p:cNvSpPr>
          <p:nvPr>
            <p:ph idx="1"/>
          </p:nvPr>
        </p:nvSpPr>
        <p:spPr/>
        <p:txBody>
          <a:bodyPr/>
          <a:lstStyle/>
          <a:p>
            <a:r>
              <a:rPr lang="en-GB" dirty="0" smtClean="0"/>
              <a:t>Creatinine only rises 48h after injury!</a:t>
            </a:r>
          </a:p>
          <a:p>
            <a:endParaRPr lang="en-GB" dirty="0" smtClean="0"/>
          </a:p>
          <a:p>
            <a:r>
              <a:rPr lang="en-GB" dirty="0" smtClean="0"/>
              <a:t>Ideal </a:t>
            </a:r>
            <a:r>
              <a:rPr lang="en-GB" dirty="0"/>
              <a:t>biomarker </a:t>
            </a:r>
            <a:r>
              <a:rPr lang="en-GB" dirty="0" smtClean="0"/>
              <a:t>should be</a:t>
            </a:r>
          </a:p>
          <a:p>
            <a:pPr marL="0" indent="0">
              <a:buNone/>
            </a:pPr>
            <a:r>
              <a:rPr lang="en-GB" dirty="0"/>
              <a:t>	</a:t>
            </a:r>
            <a:r>
              <a:rPr lang="en-GB" dirty="0" smtClean="0"/>
              <a:t>- rapid </a:t>
            </a:r>
            <a:r>
              <a:rPr lang="en-GB" dirty="0"/>
              <a:t>and reliable increase in response to </a:t>
            </a:r>
            <a:r>
              <a:rPr lang="en-GB" dirty="0" smtClean="0"/>
              <a:t>	injury</a:t>
            </a:r>
          </a:p>
          <a:p>
            <a:pPr marL="0" indent="0">
              <a:buNone/>
            </a:pPr>
            <a:r>
              <a:rPr lang="en-GB" dirty="0"/>
              <a:t>	</a:t>
            </a:r>
            <a:r>
              <a:rPr lang="en-GB" dirty="0" smtClean="0"/>
              <a:t>- sensitive </a:t>
            </a:r>
            <a:r>
              <a:rPr lang="en-GB" dirty="0"/>
              <a:t>and </a:t>
            </a:r>
            <a:r>
              <a:rPr lang="en-GB" dirty="0" smtClean="0"/>
              <a:t>specific </a:t>
            </a:r>
            <a:r>
              <a:rPr lang="en-GB" dirty="0"/>
              <a:t>for </a:t>
            </a:r>
            <a:r>
              <a:rPr lang="en-GB" dirty="0" smtClean="0"/>
              <a:t>AKI</a:t>
            </a:r>
          </a:p>
          <a:p>
            <a:pPr marL="0" indent="0">
              <a:buNone/>
            </a:pPr>
            <a:r>
              <a:rPr lang="en-GB" dirty="0"/>
              <a:t>	</a:t>
            </a:r>
            <a:r>
              <a:rPr lang="en-GB" dirty="0" smtClean="0"/>
              <a:t>- correlated with </a:t>
            </a:r>
            <a:r>
              <a:rPr lang="en-GB" dirty="0"/>
              <a:t>injury severity and overall </a:t>
            </a:r>
            <a:r>
              <a:rPr lang="en-GB" dirty="0" smtClean="0"/>
              <a:t>	prognosis</a:t>
            </a:r>
          </a:p>
          <a:p>
            <a:pPr marL="0" indent="0">
              <a:buNone/>
            </a:pPr>
            <a:r>
              <a:rPr lang="en-GB" dirty="0"/>
              <a:t>	</a:t>
            </a:r>
            <a:r>
              <a:rPr lang="en-GB" dirty="0" smtClean="0"/>
              <a:t>- inexpensive </a:t>
            </a:r>
            <a:r>
              <a:rPr lang="en-GB" dirty="0"/>
              <a:t>and easy to </a:t>
            </a:r>
            <a:r>
              <a:rPr lang="en-GB" dirty="0" smtClean="0"/>
              <a:t>measure</a:t>
            </a:r>
          </a:p>
          <a:p>
            <a:pPr marL="0" indent="0">
              <a:buNone/>
            </a:pPr>
            <a:endParaRPr lang="en-GB" dirty="0"/>
          </a:p>
          <a:p>
            <a:r>
              <a:rPr lang="en-GB" dirty="0"/>
              <a:t>Identification of several promising biomarkers of AKI that can be measured in the blood or the urine.</a:t>
            </a:r>
          </a:p>
          <a:p>
            <a:endParaRPr lang="en-GB" dirty="0" smtClean="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16631"/>
            <a:ext cx="1923884" cy="2636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87809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971553" y="76201"/>
            <a:ext cx="7700963" cy="1079500"/>
          </a:xfrm>
        </p:spPr>
        <p:txBody>
          <a:bodyPr/>
          <a:lstStyle/>
          <a:p>
            <a:r>
              <a:rPr lang="en-GB" altLang="en-US" dirty="0"/>
              <a:t>U</a:t>
            </a:r>
            <a:r>
              <a:rPr lang="en-GB" altLang="en-US" dirty="0" smtClean="0"/>
              <a:t>rinary proteomics for markers of acute kidney injury </a:t>
            </a:r>
          </a:p>
        </p:txBody>
      </p:sp>
      <p:sp>
        <p:nvSpPr>
          <p:cNvPr id="3" name="Content Placeholder 2"/>
          <p:cNvSpPr>
            <a:spLocks noGrp="1"/>
          </p:cNvSpPr>
          <p:nvPr>
            <p:ph idx="1"/>
          </p:nvPr>
        </p:nvSpPr>
        <p:spPr>
          <a:xfrm>
            <a:off x="971553" y="1295403"/>
            <a:ext cx="7700963" cy="4462463"/>
          </a:xfrm>
        </p:spPr>
        <p:txBody>
          <a:bodyPr/>
          <a:lstStyle/>
          <a:p>
            <a:pPr>
              <a:defRPr/>
            </a:pPr>
            <a:r>
              <a:rPr lang="en-GB" dirty="0">
                <a:solidFill>
                  <a:srgbClr val="FF0000"/>
                </a:solidFill>
              </a:rPr>
              <a:t>NGAL</a:t>
            </a:r>
            <a:r>
              <a:rPr lang="en-GB" dirty="0"/>
              <a:t> (Neutrophil gelatinase-associated lipocalin</a:t>
            </a:r>
            <a:r>
              <a:rPr lang="en-GB" dirty="0" smtClean="0"/>
              <a:t>)</a:t>
            </a:r>
            <a:endParaRPr lang="en-GB" dirty="0" smtClean="0">
              <a:solidFill>
                <a:srgbClr val="0070C0"/>
              </a:solidFill>
            </a:endParaRPr>
          </a:p>
        </p:txBody>
      </p:sp>
      <p:sp>
        <p:nvSpPr>
          <p:cNvPr id="50181" name="TextBox 3"/>
          <p:cNvSpPr txBox="1">
            <a:spLocks noChangeArrowheads="1"/>
          </p:cNvSpPr>
          <p:nvPr/>
        </p:nvSpPr>
        <p:spPr bwMode="auto">
          <a:xfrm>
            <a:off x="7312706" y="4145588"/>
            <a:ext cx="174919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err="1"/>
              <a:t>Riou</a:t>
            </a:r>
            <a:r>
              <a:rPr lang="en-GB" altLang="en-US" dirty="0"/>
              <a:t> </a:t>
            </a:r>
            <a:r>
              <a:rPr lang="en-GB" altLang="en-US" i="1" dirty="0"/>
              <a:t>et al.</a:t>
            </a:r>
          </a:p>
          <a:p>
            <a:pPr eaLnBrk="1" hangingPunct="1"/>
            <a:r>
              <a:rPr lang="en-GB" altLang="en-US" dirty="0" err="1"/>
              <a:t>Anesthesiology</a:t>
            </a:r>
            <a:endParaRPr lang="en-GB" altLang="en-US" dirty="0"/>
          </a:p>
          <a:p>
            <a:pPr eaLnBrk="1" hangingPunct="1"/>
            <a:r>
              <a:rPr lang="en-GB" altLang="en-US" dirty="0"/>
              <a:t>2010</a:t>
            </a:r>
          </a:p>
        </p:txBody>
      </p:sp>
      <p:pic>
        <p:nvPicPr>
          <p:cNvPr id="4" name="Picture 3"/>
          <p:cNvPicPr>
            <a:picLocks noChangeAspect="1"/>
          </p:cNvPicPr>
          <p:nvPr/>
        </p:nvPicPr>
        <p:blipFill>
          <a:blip r:embed="rId2"/>
          <a:stretch>
            <a:fillRect/>
          </a:stretch>
        </p:blipFill>
        <p:spPr>
          <a:xfrm>
            <a:off x="613106" y="2276872"/>
            <a:ext cx="6609762" cy="4032448"/>
          </a:xfrm>
          <a:prstGeom prst="rect">
            <a:avLst/>
          </a:prstGeom>
        </p:spPr>
      </p:pic>
      <p:sp>
        <p:nvSpPr>
          <p:cNvPr id="5" name="TextBox 4"/>
          <p:cNvSpPr txBox="1"/>
          <p:nvPr/>
        </p:nvSpPr>
        <p:spPr>
          <a:xfrm>
            <a:off x="2203232" y="6381328"/>
            <a:ext cx="3736920" cy="369332"/>
          </a:xfrm>
          <a:prstGeom prst="rect">
            <a:avLst/>
          </a:prstGeom>
          <a:noFill/>
        </p:spPr>
        <p:txBody>
          <a:bodyPr wrap="none" rtlCol="0">
            <a:spAutoFit/>
          </a:bodyPr>
          <a:lstStyle/>
          <a:p>
            <a:r>
              <a:rPr lang="en-GB" dirty="0" smtClean="0"/>
              <a:t>Cardio-pulmonary bypass in adults</a:t>
            </a:r>
            <a:endParaRPr lang="en-GB" dirty="0"/>
          </a:p>
        </p:txBody>
      </p:sp>
      <p:sp>
        <p:nvSpPr>
          <p:cNvPr id="6" name="Bent Arrow 5"/>
          <p:cNvSpPr/>
          <p:nvPr/>
        </p:nvSpPr>
        <p:spPr bwMode="auto">
          <a:xfrm rot="16200000">
            <a:off x="1723340" y="6216987"/>
            <a:ext cx="472698" cy="328682"/>
          </a:xfrm>
          <a:prstGeom prst="ben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998232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Creatinine has been used to assess renal function for nearly a century…</a:t>
            </a:r>
            <a:endParaRPr lang="en-GB" dirty="0"/>
          </a:p>
        </p:txBody>
      </p:sp>
      <p:sp>
        <p:nvSpPr>
          <p:cNvPr id="9" name="Content Placeholder 8"/>
          <p:cNvSpPr>
            <a:spLocks noGrp="1"/>
          </p:cNvSpPr>
          <p:nvPr>
            <p:ph idx="1"/>
          </p:nvPr>
        </p:nvSpPr>
        <p:spPr>
          <a:xfrm>
            <a:off x="467544" y="1916832"/>
            <a:ext cx="7700963" cy="4462463"/>
          </a:xfrm>
        </p:spPr>
        <p:txBody>
          <a:bodyPr/>
          <a:lstStyle/>
          <a:p>
            <a:r>
              <a:rPr lang="en-GB" dirty="0" smtClean="0"/>
              <a:t>Otto Folin (1867-1934)</a:t>
            </a:r>
          </a:p>
          <a:p>
            <a:r>
              <a:rPr lang="en-GB" dirty="0" smtClean="0"/>
              <a:t>Huge contribution to clinical</a:t>
            </a:r>
          </a:p>
          <a:p>
            <a:pPr marL="0" indent="0">
              <a:buNone/>
            </a:pPr>
            <a:r>
              <a:rPr lang="en-GB" dirty="0"/>
              <a:t>p</a:t>
            </a:r>
            <a:r>
              <a:rPr lang="en-GB" dirty="0" smtClean="0"/>
              <a:t>athology, especially in renal patients</a:t>
            </a:r>
          </a:p>
          <a:p>
            <a:endParaRPr lang="en-GB" dirty="0"/>
          </a:p>
          <a:p>
            <a:r>
              <a:rPr lang="en-GB" dirty="0" smtClean="0"/>
              <a:t>Published (1919) applicable </a:t>
            </a:r>
          </a:p>
          <a:p>
            <a:pPr marL="0" indent="0">
              <a:buNone/>
            </a:pPr>
            <a:r>
              <a:rPr lang="en-GB" dirty="0"/>
              <a:t>m</a:t>
            </a:r>
            <a:r>
              <a:rPr lang="en-GB" dirty="0" smtClean="0"/>
              <a:t>ethod to measure creatinine in patients</a:t>
            </a:r>
          </a:p>
          <a:p>
            <a:pPr marL="0" indent="0">
              <a:buNone/>
            </a:pPr>
            <a:r>
              <a:rPr lang="en-GB" dirty="0" smtClean="0"/>
              <a:t>(colorimetric method using Jaffe’s reaction)</a:t>
            </a:r>
          </a:p>
          <a:p>
            <a:pPr marL="0" indent="0">
              <a:buNone/>
            </a:pPr>
            <a:endParaRPr lang="en-GB" dirty="0"/>
          </a:p>
          <a:p>
            <a:r>
              <a:rPr lang="en-GB" dirty="0" smtClean="0"/>
              <a:t>Found that chemically induced nephritis in cats led to nitrogen retention</a:t>
            </a:r>
          </a:p>
          <a:p>
            <a:pPr marL="0" indent="0">
              <a:buNone/>
            </a:pPr>
            <a:endParaRPr lang="en-GB" dirty="0"/>
          </a:p>
          <a:p>
            <a:pPr marL="0" indent="0">
              <a:buNone/>
            </a:pPr>
            <a:endParaRPr lang="en-GB" dirty="0"/>
          </a:p>
        </p:txBody>
      </p:sp>
      <p:pic>
        <p:nvPicPr>
          <p:cNvPr id="11" name="Picture 10"/>
          <p:cNvPicPr>
            <a:picLocks noChangeAspect="1"/>
          </p:cNvPicPr>
          <p:nvPr/>
        </p:nvPicPr>
        <p:blipFill>
          <a:blip r:embed="rId2"/>
          <a:stretch>
            <a:fillRect/>
          </a:stretch>
        </p:blipFill>
        <p:spPr>
          <a:xfrm>
            <a:off x="5702412" y="1340768"/>
            <a:ext cx="3262076" cy="2664333"/>
          </a:xfrm>
          <a:prstGeom prst="rect">
            <a:avLst/>
          </a:prstGeom>
        </p:spPr>
      </p:pic>
    </p:spTree>
    <p:extLst>
      <p:ext uri="{BB962C8B-B14F-4D97-AF65-F5344CB8AC3E}">
        <p14:creationId xmlns:p14="http://schemas.microsoft.com/office/powerpoint/2010/main" val="42441701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NGAL – What is it? </a:t>
            </a:r>
            <a:endParaRPr lang="en-GB" dirty="0"/>
          </a:p>
        </p:txBody>
      </p:sp>
      <p:sp>
        <p:nvSpPr>
          <p:cNvPr id="3" name="Content Placeholder 2"/>
          <p:cNvSpPr>
            <a:spLocks noGrp="1"/>
          </p:cNvSpPr>
          <p:nvPr>
            <p:ph idx="1"/>
          </p:nvPr>
        </p:nvSpPr>
        <p:spPr/>
        <p:txBody>
          <a:bodyPr/>
          <a:lstStyle/>
          <a:p>
            <a:r>
              <a:rPr lang="en-GB" dirty="0" smtClean="0"/>
              <a:t>Small (25kDa) protein up-regulated in renal injury</a:t>
            </a:r>
          </a:p>
          <a:p>
            <a:r>
              <a:rPr lang="en-GB" dirty="0" smtClean="0"/>
              <a:t>Measurable in urine and plasma in AKI</a:t>
            </a:r>
          </a:p>
          <a:p>
            <a:r>
              <a:rPr lang="en-GB" dirty="0" smtClean="0"/>
              <a:t>Level rises as early as </a:t>
            </a:r>
            <a:r>
              <a:rPr lang="en-GB" dirty="0" smtClean="0">
                <a:solidFill>
                  <a:srgbClr val="FF0000"/>
                </a:solidFill>
              </a:rPr>
              <a:t>2 hours </a:t>
            </a:r>
            <a:r>
              <a:rPr lang="en-GB" dirty="0" smtClean="0"/>
              <a:t>after cell injury</a:t>
            </a:r>
          </a:p>
          <a:p>
            <a:r>
              <a:rPr lang="en-GB" dirty="0" smtClean="0"/>
              <a:t>Stable in biological samples</a:t>
            </a:r>
          </a:p>
          <a:p>
            <a:r>
              <a:rPr lang="en-GB" dirty="0" smtClean="0"/>
              <a:t>Normalises with successful therapy (animal models)</a:t>
            </a:r>
          </a:p>
          <a:p>
            <a:endParaRPr lang="en-GB" dirty="0" smtClean="0"/>
          </a:p>
          <a:p>
            <a:pPr marL="0" indent="0">
              <a:buNone/>
            </a:pPr>
            <a:r>
              <a:rPr lang="en-GB" dirty="0" smtClean="0"/>
              <a:t>     NGAL detects AKI earlier than creatinine</a:t>
            </a:r>
          </a:p>
          <a:p>
            <a:pPr marL="0" indent="0">
              <a:buNone/>
            </a:pPr>
            <a:r>
              <a:rPr lang="en-GB" dirty="0"/>
              <a:t> </a:t>
            </a:r>
            <a:r>
              <a:rPr lang="en-GB" dirty="0" smtClean="0"/>
              <a:t>    Allows early intervention and monitoring of therapy</a:t>
            </a:r>
          </a:p>
        </p:txBody>
      </p:sp>
      <p:sp>
        <p:nvSpPr>
          <p:cNvPr id="6" name="TextBox 5"/>
          <p:cNvSpPr txBox="1"/>
          <p:nvPr/>
        </p:nvSpPr>
        <p:spPr>
          <a:xfrm>
            <a:off x="1619672" y="6157937"/>
            <a:ext cx="4390946" cy="369332"/>
          </a:xfrm>
          <a:prstGeom prst="rect">
            <a:avLst/>
          </a:prstGeom>
          <a:noFill/>
        </p:spPr>
        <p:txBody>
          <a:bodyPr wrap="none" rtlCol="0">
            <a:spAutoFit/>
          </a:bodyPr>
          <a:lstStyle/>
          <a:p>
            <a:r>
              <a:rPr lang="en-GB" dirty="0" err="1" smtClean="0"/>
              <a:t>Haase</a:t>
            </a:r>
            <a:r>
              <a:rPr lang="en-GB" dirty="0"/>
              <a:t> </a:t>
            </a:r>
            <a:r>
              <a:rPr lang="en-GB" dirty="0" smtClean="0"/>
              <a:t>K, et al. </a:t>
            </a:r>
            <a:r>
              <a:rPr lang="en-GB" dirty="0" err="1" smtClean="0"/>
              <a:t>Curr</a:t>
            </a:r>
            <a:r>
              <a:rPr lang="en-GB" dirty="0" smtClean="0"/>
              <a:t> </a:t>
            </a:r>
            <a:r>
              <a:rPr lang="en-GB" dirty="0" err="1" smtClean="0"/>
              <a:t>Opin</a:t>
            </a:r>
            <a:r>
              <a:rPr lang="en-GB" dirty="0" smtClean="0"/>
              <a:t> </a:t>
            </a:r>
            <a:r>
              <a:rPr lang="en-GB" dirty="0" err="1" smtClean="0"/>
              <a:t>Crit</a:t>
            </a:r>
            <a:r>
              <a:rPr lang="en-GB" dirty="0" smtClean="0"/>
              <a:t> Care 2010</a:t>
            </a:r>
            <a:endParaRPr lang="en-GB" dirty="0"/>
          </a:p>
        </p:txBody>
      </p:sp>
      <p:sp>
        <p:nvSpPr>
          <p:cNvPr id="7" name="Rounded Rectangle 6"/>
          <p:cNvSpPr/>
          <p:nvPr/>
        </p:nvSpPr>
        <p:spPr bwMode="auto">
          <a:xfrm>
            <a:off x="1115616" y="4077072"/>
            <a:ext cx="7416824" cy="1080120"/>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080575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820468" y="980728"/>
            <a:ext cx="3170401" cy="3094311"/>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NGAL – Usability in clinics:</a:t>
            </a:r>
            <a:endParaRPr lang="en-GB" dirty="0"/>
          </a:p>
        </p:txBody>
      </p:sp>
      <p:sp>
        <p:nvSpPr>
          <p:cNvPr id="3" name="Content Placeholder 2"/>
          <p:cNvSpPr>
            <a:spLocks noGrp="1"/>
          </p:cNvSpPr>
          <p:nvPr>
            <p:ph idx="1"/>
          </p:nvPr>
        </p:nvSpPr>
        <p:spPr>
          <a:xfrm>
            <a:off x="251520" y="1366838"/>
            <a:ext cx="6120680" cy="4462463"/>
          </a:xfrm>
        </p:spPr>
        <p:txBody>
          <a:bodyPr/>
          <a:lstStyle/>
          <a:p>
            <a:r>
              <a:rPr lang="en-GB" dirty="0" smtClean="0"/>
              <a:t>Human: point-of-care analyser in Europe</a:t>
            </a:r>
          </a:p>
          <a:p>
            <a:r>
              <a:rPr lang="en-GB" dirty="0" smtClean="0"/>
              <a:t>Canine assay: Research ELISA </a:t>
            </a:r>
            <a:r>
              <a:rPr lang="en-GB" dirty="0" err="1" smtClean="0"/>
              <a:t>Bioporto</a:t>
            </a:r>
            <a:r>
              <a:rPr lang="en-GB" dirty="0" smtClean="0"/>
              <a:t>®</a:t>
            </a:r>
          </a:p>
          <a:p>
            <a:r>
              <a:rPr lang="en-GB" dirty="0" smtClean="0"/>
              <a:t>Threshold defined in clinical dogs with AKI vs controls (</a:t>
            </a:r>
            <a:r>
              <a:rPr lang="en-GB" dirty="0" err="1" smtClean="0"/>
              <a:t>Segev</a:t>
            </a:r>
            <a:r>
              <a:rPr lang="en-GB" dirty="0" smtClean="0"/>
              <a:t> et al. JVIM, 2013)</a:t>
            </a:r>
          </a:p>
          <a:p>
            <a:r>
              <a:rPr lang="en-GB" dirty="0" smtClean="0"/>
              <a:t>Needs veterinary point of care</a:t>
            </a:r>
          </a:p>
        </p:txBody>
      </p:sp>
      <p:grpSp>
        <p:nvGrpSpPr>
          <p:cNvPr id="8" name="Group 7"/>
          <p:cNvGrpSpPr/>
          <p:nvPr/>
        </p:nvGrpSpPr>
        <p:grpSpPr>
          <a:xfrm>
            <a:off x="3482391" y="4581128"/>
            <a:ext cx="5184576" cy="2097475"/>
            <a:chOff x="1259632" y="4221088"/>
            <a:chExt cx="6264697" cy="2534449"/>
          </a:xfrm>
        </p:grpSpPr>
        <p:pic>
          <p:nvPicPr>
            <p:cNvPr id="4" name="Picture 3"/>
            <p:cNvPicPr>
              <a:picLocks noChangeAspect="1"/>
            </p:cNvPicPr>
            <p:nvPr/>
          </p:nvPicPr>
          <p:blipFill>
            <a:blip r:embed="rId3"/>
            <a:stretch>
              <a:fillRect/>
            </a:stretch>
          </p:blipFill>
          <p:spPr>
            <a:xfrm>
              <a:off x="1259632" y="4221088"/>
              <a:ext cx="6146037" cy="2534449"/>
            </a:xfrm>
            <a:prstGeom prst="rect">
              <a:avLst/>
            </a:prstGeom>
          </p:spPr>
        </p:pic>
        <p:sp>
          <p:nvSpPr>
            <p:cNvPr id="7" name="TextBox 6"/>
            <p:cNvSpPr txBox="1"/>
            <p:nvPr/>
          </p:nvSpPr>
          <p:spPr>
            <a:xfrm>
              <a:off x="4762668" y="4293096"/>
              <a:ext cx="2761661" cy="483466"/>
            </a:xfrm>
            <a:prstGeom prst="rect">
              <a:avLst/>
            </a:prstGeom>
            <a:noFill/>
          </p:spPr>
          <p:txBody>
            <a:bodyPr wrap="square" rtlCol="0">
              <a:spAutoFit/>
            </a:bodyPr>
            <a:lstStyle/>
            <a:p>
              <a:r>
                <a:rPr lang="en-GB" sz="2000" dirty="0" smtClean="0">
                  <a:solidFill>
                    <a:schemeClr val="bg1"/>
                  </a:solidFill>
                </a:rPr>
                <a:t>The NGAL bridge</a:t>
              </a:r>
              <a:endParaRPr lang="en-GB" sz="2000" dirty="0">
                <a:solidFill>
                  <a:schemeClr val="bg1"/>
                </a:solidFill>
              </a:endParaRPr>
            </a:p>
          </p:txBody>
        </p:sp>
      </p:grpSp>
      <p:sp>
        <p:nvSpPr>
          <p:cNvPr id="9" name="Rectangle 8"/>
          <p:cNvSpPr/>
          <p:nvPr/>
        </p:nvSpPr>
        <p:spPr>
          <a:xfrm>
            <a:off x="423241" y="4798868"/>
            <a:ext cx="2948751" cy="830997"/>
          </a:xfrm>
          <a:prstGeom prst="rect">
            <a:avLst/>
          </a:prstGeom>
        </p:spPr>
        <p:txBody>
          <a:bodyPr wrap="square">
            <a:spAutoFit/>
          </a:bodyPr>
          <a:lstStyle/>
          <a:p>
            <a:r>
              <a:rPr lang="en-GB" sz="2400" dirty="0" err="1"/>
              <a:t>Bioporto</a:t>
            </a:r>
            <a:r>
              <a:rPr lang="en-GB" sz="2400" dirty="0"/>
              <a:t> ELISA does work in cats!</a:t>
            </a:r>
          </a:p>
        </p:txBody>
      </p:sp>
    </p:spTree>
    <p:extLst>
      <p:ext uri="{BB962C8B-B14F-4D97-AF65-F5344CB8AC3E}">
        <p14:creationId xmlns:p14="http://schemas.microsoft.com/office/powerpoint/2010/main" val="5482714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Take home message:</a:t>
            </a:r>
            <a:endParaRPr lang="en-GB" dirty="0"/>
          </a:p>
        </p:txBody>
      </p:sp>
      <p:sp>
        <p:nvSpPr>
          <p:cNvPr id="3" name="Content Placeholder 2"/>
          <p:cNvSpPr>
            <a:spLocks noGrp="1"/>
          </p:cNvSpPr>
          <p:nvPr>
            <p:ph idx="1"/>
          </p:nvPr>
        </p:nvSpPr>
        <p:spPr>
          <a:xfrm>
            <a:off x="1003346" y="1196752"/>
            <a:ext cx="7889134" cy="4462463"/>
          </a:xfrm>
        </p:spPr>
        <p:txBody>
          <a:bodyPr/>
          <a:lstStyle/>
          <a:p>
            <a:pPr marL="0" indent="0">
              <a:buNone/>
            </a:pPr>
            <a:r>
              <a:rPr lang="en-GB" dirty="0" smtClean="0"/>
              <a:t>This is exciting times for small animal nephrology!</a:t>
            </a:r>
          </a:p>
          <a:p>
            <a:pPr marL="0" indent="0">
              <a:buNone/>
            </a:pPr>
            <a:r>
              <a:rPr lang="en-GB" dirty="0" smtClean="0">
                <a:solidFill>
                  <a:schemeClr val="accent2"/>
                </a:solidFill>
                <a:effectLst>
                  <a:outerShdw blurRad="38100" dist="38100" dir="2700000" algn="tl">
                    <a:srgbClr val="000000">
                      <a:alpha val="43137"/>
                    </a:srgbClr>
                  </a:outerShdw>
                </a:effectLst>
              </a:rPr>
              <a:t>TWO </a:t>
            </a:r>
            <a:r>
              <a:rPr lang="en-GB" dirty="0">
                <a:solidFill>
                  <a:schemeClr val="accent2"/>
                </a:solidFill>
                <a:effectLst>
                  <a:outerShdw blurRad="38100" dist="38100" dir="2700000" algn="tl">
                    <a:srgbClr val="000000">
                      <a:alpha val="43137"/>
                    </a:srgbClr>
                  </a:outerShdw>
                </a:effectLst>
              </a:rPr>
              <a:t>new </a:t>
            </a:r>
            <a:r>
              <a:rPr lang="en-GB" dirty="0" smtClean="0">
                <a:solidFill>
                  <a:schemeClr val="accent2"/>
                </a:solidFill>
                <a:effectLst>
                  <a:outerShdw blurRad="38100" dist="38100" dir="2700000" algn="tl">
                    <a:srgbClr val="000000">
                      <a:alpha val="43137"/>
                    </a:srgbClr>
                  </a:outerShdw>
                </a:effectLst>
              </a:rPr>
              <a:t>commercial tests </a:t>
            </a:r>
            <a:r>
              <a:rPr lang="en-GB" dirty="0">
                <a:solidFill>
                  <a:schemeClr val="accent2"/>
                </a:solidFill>
                <a:effectLst>
                  <a:outerShdw blurRad="38100" dist="38100" dir="2700000" algn="tl">
                    <a:srgbClr val="000000">
                      <a:alpha val="43137"/>
                    </a:srgbClr>
                  </a:outerShdw>
                </a:effectLst>
              </a:rPr>
              <a:t>for early detection of renal disease</a:t>
            </a:r>
          </a:p>
          <a:p>
            <a:pPr marL="0" indent="0">
              <a:buNone/>
            </a:pPr>
            <a:endParaRPr lang="en-GB" dirty="0" smtClean="0"/>
          </a:p>
          <a:p>
            <a:r>
              <a:rPr lang="en-GB" dirty="0" smtClean="0"/>
              <a:t>Allow identification of IRIS </a:t>
            </a:r>
            <a:r>
              <a:rPr lang="en-GB" dirty="0"/>
              <a:t>stage 1 </a:t>
            </a:r>
            <a:r>
              <a:rPr lang="en-GB" dirty="0" smtClean="0"/>
              <a:t>CKD for early intervention:</a:t>
            </a:r>
            <a:endParaRPr lang="en-GB" dirty="0"/>
          </a:p>
          <a:p>
            <a:pPr marL="0" indent="0">
              <a:buNone/>
            </a:pPr>
            <a:r>
              <a:rPr lang="en-GB" sz="2200" dirty="0" smtClean="0"/>
              <a:t>	- </a:t>
            </a:r>
            <a:r>
              <a:rPr lang="en-GB" sz="2200" dirty="0"/>
              <a:t>if proteinuria - </a:t>
            </a:r>
            <a:r>
              <a:rPr lang="en-GB" sz="2200" dirty="0" err="1"/>
              <a:t>antiproteinuria</a:t>
            </a:r>
            <a:r>
              <a:rPr lang="en-GB" sz="2200" dirty="0"/>
              <a:t> </a:t>
            </a:r>
            <a:r>
              <a:rPr lang="en-GB" sz="2200" dirty="0" smtClean="0"/>
              <a:t>medication?</a:t>
            </a:r>
            <a:endParaRPr lang="en-GB" sz="2200" dirty="0"/>
          </a:p>
          <a:p>
            <a:pPr marL="0" indent="0">
              <a:buNone/>
            </a:pPr>
            <a:r>
              <a:rPr lang="en-GB" sz="2200" dirty="0" smtClean="0"/>
              <a:t>	- </a:t>
            </a:r>
            <a:r>
              <a:rPr lang="en-GB" sz="2200" dirty="0"/>
              <a:t>if hypertensive - antihypertensive</a:t>
            </a:r>
          </a:p>
          <a:p>
            <a:pPr marL="0" indent="0">
              <a:buNone/>
            </a:pPr>
            <a:r>
              <a:rPr lang="en-GB" sz="2200" dirty="0" smtClean="0"/>
              <a:t>	- </a:t>
            </a:r>
            <a:r>
              <a:rPr lang="en-GB" sz="2200" dirty="0"/>
              <a:t>renal diets?  There are indications that </a:t>
            </a:r>
            <a:r>
              <a:rPr lang="en-GB" sz="2200" dirty="0" smtClean="0"/>
              <a:t>	phosphate homeostasis </a:t>
            </a:r>
            <a:r>
              <a:rPr lang="en-GB" sz="2200" dirty="0"/>
              <a:t>is disturbed early in </a:t>
            </a:r>
            <a:r>
              <a:rPr lang="en-GB" sz="2200" dirty="0" smtClean="0"/>
              <a:t>CKD</a:t>
            </a:r>
            <a:endParaRPr lang="en-GB" sz="2200" dirty="0"/>
          </a:p>
          <a:p>
            <a:pPr>
              <a:buFont typeface="Arial" panose="020B0604020202020204" pitchFamily="34" charset="0"/>
              <a:buChar char="•"/>
            </a:pPr>
            <a:endParaRPr lang="en-GB" dirty="0" smtClean="0"/>
          </a:p>
          <a:p>
            <a:r>
              <a:rPr lang="en-GB" dirty="0" smtClean="0"/>
              <a:t>The </a:t>
            </a:r>
            <a:r>
              <a:rPr lang="en-GB" dirty="0"/>
              <a:t>benefits of these interventions in slowing progression to later stage CKD have not been studied</a:t>
            </a:r>
            <a:r>
              <a:rPr lang="en-GB" dirty="0" smtClean="0"/>
              <a:t>.</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5630832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 for your attention</a:t>
            </a:r>
            <a:endParaRPr lang="en-GB" dirty="0"/>
          </a:p>
        </p:txBody>
      </p:sp>
      <p:sp>
        <p:nvSpPr>
          <p:cNvPr id="7" name="Text Placeholder 6"/>
          <p:cNvSpPr>
            <a:spLocks noGrp="1"/>
          </p:cNvSpPr>
          <p:nvPr>
            <p:ph type="body" sz="half" idx="1"/>
          </p:nvPr>
        </p:nvSpPr>
        <p:spPr/>
        <p:txBody>
          <a:bodyPr/>
          <a:lstStyle/>
          <a:p>
            <a:r>
              <a:rPr lang="en-GB" dirty="0" smtClean="0"/>
              <a:t>Acknowledgments:</a:t>
            </a:r>
          </a:p>
          <a:p>
            <a:pPr marL="0" lvl="1" indent="0">
              <a:buNone/>
            </a:pPr>
            <a:r>
              <a:rPr lang="en-GB" dirty="0"/>
              <a:t> </a:t>
            </a:r>
            <a:r>
              <a:rPr lang="en-GB" dirty="0" smtClean="0"/>
              <a:t>    - </a:t>
            </a:r>
            <a:r>
              <a:rPr lang="en-GB" dirty="0" err="1" smtClean="0"/>
              <a:t>Dr.</a:t>
            </a:r>
            <a:r>
              <a:rPr lang="en-GB" dirty="0" smtClean="0"/>
              <a:t> Sam Williams </a:t>
            </a:r>
            <a:r>
              <a:rPr lang="en-GB" dirty="0"/>
              <a:t>/ Dr. Lesley Caldwell</a:t>
            </a:r>
            <a:endParaRPr lang="en-GB" dirty="0" smtClean="0"/>
          </a:p>
          <a:p>
            <a:pPr marL="0" lvl="1" indent="0">
              <a:buNone/>
            </a:pPr>
            <a:r>
              <a:rPr lang="en-GB" dirty="0"/>
              <a:t> </a:t>
            </a:r>
            <a:r>
              <a:rPr lang="en-GB" dirty="0" smtClean="0"/>
              <a:t>    - </a:t>
            </a:r>
            <a:r>
              <a:rPr lang="en-GB" dirty="0" err="1" smtClean="0"/>
              <a:t>Dr.</a:t>
            </a:r>
            <a:r>
              <a:rPr lang="en-GB" dirty="0" smtClean="0"/>
              <a:t> Rosanne Jepson</a:t>
            </a:r>
          </a:p>
          <a:p>
            <a:pPr marL="0" lvl="1" indent="0">
              <a:buNone/>
            </a:pPr>
            <a:r>
              <a:rPr lang="en-GB" dirty="0" smtClean="0"/>
              <a:t>     - </a:t>
            </a:r>
            <a:r>
              <a:rPr lang="en-GB" dirty="0" err="1" smtClean="0"/>
              <a:t>Prof.</a:t>
            </a:r>
            <a:r>
              <a:rPr lang="en-GB" dirty="0" smtClean="0"/>
              <a:t> Jonathan Elliott</a:t>
            </a:r>
          </a:p>
          <a:p>
            <a:endParaRPr lang="en-GB" dirty="0"/>
          </a:p>
        </p:txBody>
      </p:sp>
      <p:sp>
        <p:nvSpPr>
          <p:cNvPr id="3" name="Content Placeholder 2"/>
          <p:cNvSpPr>
            <a:spLocks noGrp="1"/>
          </p:cNvSpPr>
          <p:nvPr>
            <p:ph sz="half" idx="2"/>
          </p:nvPr>
        </p:nvSpPr>
        <p:spPr/>
        <p:txBody>
          <a:bodyPr/>
          <a:lstStyle/>
          <a:p>
            <a:pPr marL="0" indent="0">
              <a:buNone/>
            </a:pPr>
            <a:endParaRPr lang="en-GB" dirty="0" smtClean="0"/>
          </a:p>
          <a:p>
            <a:endParaRPr lang="en-GB" dirty="0"/>
          </a:p>
          <a:p>
            <a:pPr marL="0" indent="0">
              <a:buNone/>
            </a:pPr>
            <a:endParaRPr lang="en-GB"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3700463"/>
            <a:ext cx="5324475" cy="2619375"/>
          </a:xfrm>
          <a:prstGeom prst="rect">
            <a:avLst/>
          </a:prstGeom>
        </p:spPr>
      </p:pic>
    </p:spTree>
    <p:extLst>
      <p:ext uri="{BB962C8B-B14F-4D97-AF65-F5344CB8AC3E}">
        <p14:creationId xmlns:p14="http://schemas.microsoft.com/office/powerpoint/2010/main" val="41435450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Reserve slides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526773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Alignment of reference range</a:t>
            </a:r>
            <a:endParaRPr lang="en-GB" dirty="0"/>
          </a:p>
        </p:txBody>
      </p:sp>
      <p:sp>
        <p:nvSpPr>
          <p:cNvPr id="3" name="Content Placeholder 2"/>
          <p:cNvSpPr>
            <a:spLocks noGrp="1"/>
          </p:cNvSpPr>
          <p:nvPr>
            <p:ph idx="1"/>
          </p:nvPr>
        </p:nvSpPr>
        <p:spPr>
          <a:xfrm>
            <a:off x="899592" y="1124744"/>
            <a:ext cx="7700963" cy="5328592"/>
          </a:xfrm>
        </p:spPr>
        <p:txBody>
          <a:bodyPr>
            <a:normAutofit lnSpcReduction="10000"/>
          </a:bodyPr>
          <a:lstStyle/>
          <a:p>
            <a:pPr marL="0" indent="0">
              <a:buNone/>
            </a:pPr>
            <a:r>
              <a:rPr lang="en-GB" dirty="0"/>
              <a:t>Europe </a:t>
            </a:r>
          </a:p>
          <a:p>
            <a:r>
              <a:rPr lang="en-GB" dirty="0"/>
              <a:t>Cat (Finch et al): 2.14 mg/kg/min (SD 0.34)</a:t>
            </a:r>
          </a:p>
          <a:p>
            <a:r>
              <a:rPr lang="en-GB" dirty="0"/>
              <a:t>Dog (</a:t>
            </a:r>
            <a:r>
              <a:rPr lang="en-GB" dirty="0" err="1"/>
              <a:t>Bexfield</a:t>
            </a:r>
            <a:r>
              <a:rPr lang="en-GB" dirty="0"/>
              <a:t> et al): Range depends on weight</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USA</a:t>
            </a:r>
          </a:p>
          <a:p>
            <a:r>
              <a:rPr lang="en-GB" dirty="0" smtClean="0"/>
              <a:t>Cat MSU: Range : 1.15 – 2.73 mg/kg/min</a:t>
            </a:r>
          </a:p>
          <a:p>
            <a:r>
              <a:rPr lang="en-GB" dirty="0" smtClean="0"/>
              <a:t>Dog MSU: Range : 3.89 – 8.07 mg/kg/min</a:t>
            </a:r>
          </a:p>
          <a:p>
            <a:endParaRPr lang="en-GB" dirty="0" smtClean="0"/>
          </a:p>
        </p:txBody>
      </p:sp>
      <p:pic>
        <p:nvPicPr>
          <p:cNvPr id="20" name="Picture 19"/>
          <p:cNvPicPr>
            <a:picLocks noChangeAspect="1"/>
          </p:cNvPicPr>
          <p:nvPr/>
        </p:nvPicPr>
        <p:blipFill>
          <a:blip r:embed="rId2"/>
          <a:stretch>
            <a:fillRect/>
          </a:stretch>
        </p:blipFill>
        <p:spPr>
          <a:xfrm>
            <a:off x="2411760" y="2474433"/>
            <a:ext cx="3610952" cy="2538743"/>
          </a:xfrm>
          <a:prstGeom prst="rect">
            <a:avLst/>
          </a:prstGeom>
        </p:spPr>
      </p:pic>
    </p:spTree>
    <p:extLst>
      <p:ext uri="{BB962C8B-B14F-4D97-AF65-F5344CB8AC3E}">
        <p14:creationId xmlns:p14="http://schemas.microsoft.com/office/powerpoint/2010/main" val="2337194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17252"/>
            <a:ext cx="7700963" cy="1079500"/>
          </a:xfrm>
        </p:spPr>
        <p:txBody>
          <a:bodyPr/>
          <a:lstStyle/>
          <a:p>
            <a:r>
              <a:rPr lang="en-GB" dirty="0" smtClean="0"/>
              <a:t>Reconcile both sides of the Atlantic for canine reference range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6736435"/>
              </p:ext>
            </p:extLst>
          </p:nvPr>
        </p:nvGraphicFramePr>
        <p:xfrm>
          <a:off x="155340" y="1673676"/>
          <a:ext cx="3494856" cy="1728193"/>
        </p:xfrm>
        <a:graphic>
          <a:graphicData uri="http://schemas.openxmlformats.org/drawingml/2006/table">
            <a:tbl>
              <a:tblPr>
                <a:tableStyleId>{8A107856-5554-42FB-B03E-39F5DBC370BA}</a:tableStyleId>
              </a:tblPr>
              <a:tblGrid>
                <a:gridCol w="1151524">
                  <a:extLst>
                    <a:ext uri="{9D8B030D-6E8A-4147-A177-3AD203B41FA5}">
                      <a16:colId xmlns:a16="http://schemas.microsoft.com/office/drawing/2014/main" val="20000"/>
                    </a:ext>
                  </a:extLst>
                </a:gridCol>
                <a:gridCol w="756492">
                  <a:extLst>
                    <a:ext uri="{9D8B030D-6E8A-4147-A177-3AD203B41FA5}">
                      <a16:colId xmlns:a16="http://schemas.microsoft.com/office/drawing/2014/main" val="20001"/>
                    </a:ext>
                  </a:extLst>
                </a:gridCol>
                <a:gridCol w="641551">
                  <a:extLst>
                    <a:ext uri="{9D8B030D-6E8A-4147-A177-3AD203B41FA5}">
                      <a16:colId xmlns:a16="http://schemas.microsoft.com/office/drawing/2014/main" val="20002"/>
                    </a:ext>
                  </a:extLst>
                </a:gridCol>
                <a:gridCol w="945289">
                  <a:extLst>
                    <a:ext uri="{9D8B030D-6E8A-4147-A177-3AD203B41FA5}">
                      <a16:colId xmlns:a16="http://schemas.microsoft.com/office/drawing/2014/main" val="20003"/>
                    </a:ext>
                  </a:extLst>
                </a:gridCol>
              </a:tblGrid>
              <a:tr h="219314">
                <a:tc>
                  <a:txBody>
                    <a:bodyPr/>
                    <a:lstStyle/>
                    <a:p>
                      <a:pPr algn="ctr" fontAlgn="b"/>
                      <a:r>
                        <a:rPr lang="en-GB" sz="1200" b="1" u="none" strike="noStrike" dirty="0">
                          <a:effectLst/>
                        </a:rPr>
                        <a:t>Relationship </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GB" sz="1200" b="1" u="none" strike="noStrike">
                          <a:effectLst/>
                        </a:rPr>
                        <a:t>MSU</a:t>
                      </a:r>
                      <a:endParaRPr lang="en-GB" sz="12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GB" sz="1200" b="1" u="none" strike="noStrike">
                          <a:effectLst/>
                        </a:rPr>
                        <a:t>RVC</a:t>
                      </a:r>
                      <a:endParaRPr lang="en-GB" sz="12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GB" sz="1200" b="1" u="none" strike="noStrike">
                          <a:effectLst/>
                        </a:rPr>
                        <a:t>Ratio</a:t>
                      </a:r>
                      <a:endParaRPr lang="en-GB" sz="1200" b="1"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0"/>
                  </a:ext>
                </a:extLst>
              </a:tr>
              <a:tr h="219314">
                <a:tc>
                  <a:txBody>
                    <a:bodyPr/>
                    <a:lstStyle/>
                    <a:p>
                      <a:pPr algn="ctr" fontAlgn="b"/>
                      <a:r>
                        <a:rPr lang="en-GB" sz="1200" b="1" u="none" strike="noStrike" dirty="0">
                          <a:effectLst/>
                        </a:rPr>
                        <a:t>Mean</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GB" sz="1200" b="1" u="none" strike="noStrike" dirty="0">
                          <a:effectLst/>
                        </a:rPr>
                        <a:t>5.48</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GB" sz="1200" b="1" u="none" strike="noStrike" dirty="0">
                          <a:effectLst/>
                        </a:rPr>
                        <a:t>2.4</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GB" sz="1200" b="1" u="none" strike="noStrike">
                          <a:effectLst/>
                        </a:rPr>
                        <a:t>2.28</a:t>
                      </a:r>
                      <a:endParaRPr lang="en-GB" sz="1200" b="1"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1"/>
                  </a:ext>
                </a:extLst>
              </a:tr>
              <a:tr h="429855">
                <a:tc>
                  <a:txBody>
                    <a:bodyPr/>
                    <a:lstStyle/>
                    <a:p>
                      <a:pPr algn="ctr" fontAlgn="b"/>
                      <a:r>
                        <a:rPr lang="en-GB" sz="1200" b="1" u="none" strike="noStrike">
                          <a:effectLst/>
                        </a:rPr>
                        <a:t>CI Lower bound</a:t>
                      </a:r>
                      <a:endParaRPr lang="en-GB" sz="12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GB" sz="1200" b="1" u="none" strike="noStrike">
                          <a:effectLst/>
                        </a:rPr>
                        <a:t>2.89</a:t>
                      </a:r>
                      <a:endParaRPr lang="en-GB" sz="12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GB" sz="1200" b="1" u="none" strike="noStrike" dirty="0">
                          <a:effectLst/>
                        </a:rPr>
                        <a:t>1.29</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GB" sz="1200" b="1" u="none" strike="noStrike" dirty="0">
                          <a:effectLst/>
                        </a:rPr>
                        <a:t>2.24</a:t>
                      </a:r>
                      <a:endParaRPr lang="en-GB" sz="12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2"/>
                  </a:ext>
                </a:extLst>
              </a:tr>
              <a:tr h="429855">
                <a:tc>
                  <a:txBody>
                    <a:bodyPr/>
                    <a:lstStyle/>
                    <a:p>
                      <a:pPr algn="ctr" fontAlgn="b"/>
                      <a:r>
                        <a:rPr lang="en-GB" sz="1200" b="1" u="none" strike="noStrike" dirty="0">
                          <a:effectLst/>
                        </a:rPr>
                        <a:t>CI Higher bound</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GB" sz="1200" b="1" u="none" strike="noStrike">
                          <a:effectLst/>
                        </a:rPr>
                        <a:t>8.07</a:t>
                      </a:r>
                      <a:endParaRPr lang="en-GB" sz="12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GB" sz="1200" b="1" u="none" strike="noStrike">
                          <a:effectLst/>
                        </a:rPr>
                        <a:t>3.5</a:t>
                      </a:r>
                      <a:endParaRPr lang="en-GB" sz="12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GB" sz="1200" b="1" u="none" strike="noStrike" dirty="0">
                          <a:effectLst/>
                        </a:rPr>
                        <a:t>2.31</a:t>
                      </a:r>
                      <a:endParaRPr lang="en-GB" sz="12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3"/>
                  </a:ext>
                </a:extLst>
              </a:tr>
              <a:tr h="429855">
                <a:tc>
                  <a:txBody>
                    <a:bodyPr/>
                    <a:lstStyle/>
                    <a:p>
                      <a:pPr algn="ctr" fontAlgn="b"/>
                      <a:r>
                        <a:rPr lang="en-GB" sz="1200" b="1" u="none" strike="noStrike" dirty="0" smtClean="0">
                          <a:effectLst/>
                        </a:rPr>
                        <a:t>Phoebe</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GB" sz="1200" b="1" u="none" strike="noStrike" dirty="0" smtClean="0">
                          <a:effectLst/>
                        </a:rPr>
                        <a:t>5.47</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GB" sz="1200" b="1" u="none" strike="noStrike" dirty="0" smtClean="0">
                          <a:effectLst/>
                        </a:rPr>
                        <a:t>2.4</a:t>
                      </a:r>
                      <a:endParaRPr lang="en-GB" sz="1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GB" sz="1200" b="1" u="none" strike="noStrike" dirty="0">
                          <a:effectLst/>
                        </a:rPr>
                        <a:t>2.24</a:t>
                      </a:r>
                      <a:endParaRPr lang="en-GB" sz="12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4"/>
                  </a:ext>
                </a:extLst>
              </a:tr>
            </a:tbl>
          </a:graphicData>
        </a:graphic>
      </p:graphicFrame>
      <p:pic>
        <p:nvPicPr>
          <p:cNvPr id="5" name="Picture 4"/>
          <p:cNvPicPr>
            <a:picLocks noChangeAspect="1"/>
          </p:cNvPicPr>
          <p:nvPr/>
        </p:nvPicPr>
        <p:blipFill>
          <a:blip r:embed="rId2"/>
          <a:stretch>
            <a:fillRect/>
          </a:stretch>
        </p:blipFill>
        <p:spPr>
          <a:xfrm>
            <a:off x="3923928" y="1484784"/>
            <a:ext cx="4973488" cy="5040560"/>
          </a:xfrm>
          <a:prstGeom prst="rect">
            <a:avLst/>
          </a:prstGeom>
        </p:spPr>
      </p:pic>
      <p:sp>
        <p:nvSpPr>
          <p:cNvPr id="3" name="TextBox 2"/>
          <p:cNvSpPr txBox="1"/>
          <p:nvPr/>
        </p:nvSpPr>
        <p:spPr>
          <a:xfrm>
            <a:off x="345493" y="3624064"/>
            <a:ext cx="3528392" cy="2308324"/>
          </a:xfrm>
          <a:prstGeom prst="rect">
            <a:avLst/>
          </a:prstGeom>
          <a:noFill/>
        </p:spPr>
        <p:txBody>
          <a:bodyPr wrap="square" rtlCol="0">
            <a:spAutoFit/>
          </a:bodyPr>
          <a:lstStyle/>
          <a:p>
            <a:pPr marL="285750" indent="-285750">
              <a:buClr>
                <a:schemeClr val="accent2"/>
              </a:buClr>
              <a:buSzPct val="55000"/>
              <a:buFont typeface="Wingdings" panose="05000000000000000000" pitchFamily="2" charset="2"/>
              <a:buChar char="q"/>
            </a:pPr>
            <a:r>
              <a:rPr lang="en-GB" dirty="0" smtClean="0"/>
              <a:t>What is calculated and reported by MSU laboratory </a:t>
            </a:r>
            <a:r>
              <a:rPr lang="en-GB" dirty="0"/>
              <a:t>i</a:t>
            </a:r>
            <a:r>
              <a:rPr lang="en-GB" dirty="0" smtClean="0"/>
              <a:t>s</a:t>
            </a:r>
          </a:p>
          <a:p>
            <a:r>
              <a:rPr lang="en-GB" dirty="0"/>
              <a:t>i</a:t>
            </a:r>
            <a:r>
              <a:rPr lang="en-GB" dirty="0" smtClean="0"/>
              <a:t>odine clearance using the dose of iohexol</a:t>
            </a:r>
          </a:p>
          <a:p>
            <a:endParaRPr lang="en-GB" dirty="0" smtClean="0"/>
          </a:p>
          <a:p>
            <a:pPr marL="285750" indent="-285750">
              <a:buClr>
                <a:schemeClr val="accent2"/>
              </a:buClr>
              <a:buSzPct val="55000"/>
              <a:buFont typeface="Wingdings" panose="05000000000000000000" pitchFamily="2" charset="2"/>
              <a:buChar char="q"/>
            </a:pPr>
            <a:r>
              <a:rPr lang="en-GB" dirty="0" smtClean="0"/>
              <a:t>Results 2.2-fold higher but reference range consistently higher too</a:t>
            </a:r>
            <a:endParaRPr lang="en-GB" dirty="0"/>
          </a:p>
        </p:txBody>
      </p:sp>
      <p:cxnSp>
        <p:nvCxnSpPr>
          <p:cNvPr id="7" name="Straight Arrow Connector 6"/>
          <p:cNvCxnSpPr/>
          <p:nvPr/>
        </p:nvCxnSpPr>
        <p:spPr bwMode="auto">
          <a:xfrm flipV="1">
            <a:off x="5580112" y="3645024"/>
            <a:ext cx="0" cy="648072"/>
          </a:xfrm>
          <a:prstGeom prst="straightConnector1">
            <a:avLst/>
          </a:prstGeom>
          <a:noFill/>
          <a:ln w="9525" cap="flat" cmpd="sng" algn="ctr">
            <a:solidFill>
              <a:schemeClr val="tx1"/>
            </a:solidFill>
            <a:prstDash val="solid"/>
            <a:round/>
            <a:headEnd type="none" w="med" len="med"/>
            <a:tailEnd type="triangle"/>
          </a:ln>
          <a:effectLst/>
        </p:spPr>
      </p:cxnSp>
      <p:sp>
        <p:nvSpPr>
          <p:cNvPr id="8" name="TextBox 7"/>
          <p:cNvSpPr txBox="1"/>
          <p:nvPr/>
        </p:nvSpPr>
        <p:spPr>
          <a:xfrm>
            <a:off x="4716016" y="4427820"/>
            <a:ext cx="1351717" cy="369332"/>
          </a:xfrm>
          <a:prstGeom prst="rect">
            <a:avLst/>
          </a:prstGeom>
          <a:solidFill>
            <a:schemeClr val="accent2">
              <a:lumMod val="40000"/>
              <a:lumOff val="60000"/>
            </a:schemeClr>
          </a:solidFill>
          <a:ln>
            <a:solidFill>
              <a:schemeClr val="accent1"/>
            </a:solidFill>
          </a:ln>
        </p:spPr>
        <p:txBody>
          <a:bodyPr wrap="none" rtlCol="0">
            <a:spAutoFit/>
          </a:bodyPr>
          <a:lstStyle/>
          <a:p>
            <a:r>
              <a:rPr lang="en-GB" dirty="0" smtClean="0"/>
              <a:t>Iodine AUC</a:t>
            </a:r>
            <a:endParaRPr lang="en-GB" dirty="0"/>
          </a:p>
        </p:txBody>
      </p:sp>
      <p:cxnSp>
        <p:nvCxnSpPr>
          <p:cNvPr id="9" name="Straight Arrow Connector 8"/>
          <p:cNvCxnSpPr/>
          <p:nvPr/>
        </p:nvCxnSpPr>
        <p:spPr bwMode="auto">
          <a:xfrm flipH="1">
            <a:off x="6300192" y="1818754"/>
            <a:ext cx="576064" cy="602134"/>
          </a:xfrm>
          <a:prstGeom prst="straightConnector1">
            <a:avLst/>
          </a:prstGeom>
          <a:noFill/>
          <a:ln w="9525" cap="flat" cmpd="sng" algn="ctr">
            <a:solidFill>
              <a:schemeClr val="tx1"/>
            </a:solidFill>
            <a:prstDash val="solid"/>
            <a:round/>
            <a:headEnd type="none" w="med" len="med"/>
            <a:tailEnd type="triangle"/>
          </a:ln>
          <a:effectLst/>
        </p:spPr>
      </p:cxnSp>
      <p:sp>
        <p:nvSpPr>
          <p:cNvPr id="11" name="TextBox 10"/>
          <p:cNvSpPr txBox="1"/>
          <p:nvPr/>
        </p:nvSpPr>
        <p:spPr>
          <a:xfrm>
            <a:off x="6660232" y="1403484"/>
            <a:ext cx="1492716" cy="369332"/>
          </a:xfrm>
          <a:prstGeom prst="rect">
            <a:avLst/>
          </a:prstGeom>
          <a:solidFill>
            <a:schemeClr val="accent2">
              <a:lumMod val="40000"/>
              <a:lumOff val="60000"/>
            </a:schemeClr>
          </a:solidFill>
          <a:ln>
            <a:solidFill>
              <a:schemeClr val="accent1"/>
            </a:solidFill>
          </a:ln>
        </p:spPr>
        <p:txBody>
          <a:bodyPr wrap="none" rtlCol="0">
            <a:spAutoFit/>
          </a:bodyPr>
          <a:lstStyle/>
          <a:p>
            <a:r>
              <a:rPr lang="en-GB" dirty="0" smtClean="0"/>
              <a:t>Iohexol dose</a:t>
            </a:r>
            <a:endParaRPr lang="en-GB" dirty="0"/>
          </a:p>
        </p:txBody>
      </p:sp>
    </p:spTree>
    <p:extLst>
      <p:ext uri="{BB962C8B-B14F-4D97-AF65-F5344CB8AC3E}">
        <p14:creationId xmlns:p14="http://schemas.microsoft.com/office/powerpoint/2010/main" val="4022083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SDMA history in veterinary medicine</a:t>
            </a:r>
            <a:endParaRPr lang="en-GB" dirty="0"/>
          </a:p>
        </p:txBody>
      </p:sp>
      <p:sp>
        <p:nvSpPr>
          <p:cNvPr id="4" name="Content Placeholder 3"/>
          <p:cNvSpPr>
            <a:spLocks noGrp="1"/>
          </p:cNvSpPr>
          <p:nvPr>
            <p:ph idx="1"/>
          </p:nvPr>
        </p:nvSpPr>
        <p:spPr/>
        <p:txBody>
          <a:bodyPr/>
          <a:lstStyle/>
          <a:p>
            <a:r>
              <a:rPr lang="en-GB" dirty="0" smtClean="0">
                <a:hlinkClick r:id="rId2"/>
              </a:rPr>
              <a:t>Jepson 2008 </a:t>
            </a:r>
            <a:r>
              <a:rPr lang="en-GB" sz="1200" dirty="0"/>
              <a:t>(Plasma asymmetric </a:t>
            </a:r>
            <a:r>
              <a:rPr lang="en-GB" sz="1200" dirty="0" err="1"/>
              <a:t>dimethylarginine</a:t>
            </a:r>
            <a:r>
              <a:rPr lang="en-GB" sz="1200" dirty="0"/>
              <a:t>, symmetric </a:t>
            </a:r>
            <a:r>
              <a:rPr lang="en-GB" sz="1200" dirty="0" err="1"/>
              <a:t>dimethylarginine</a:t>
            </a:r>
            <a:r>
              <a:rPr lang="en-GB" sz="1200" dirty="0"/>
              <a:t>, l-arginine, and nitrite/nitrate concentrations in cats with chronic kidney disease and hypertension</a:t>
            </a:r>
            <a:r>
              <a:rPr lang="en-GB" sz="1200" dirty="0" smtClean="0"/>
              <a:t>.)</a:t>
            </a:r>
          </a:p>
          <a:p>
            <a:r>
              <a:rPr lang="en-GB" dirty="0" smtClean="0">
                <a:hlinkClick r:id="rId2"/>
              </a:rPr>
              <a:t>Hall et al. JVIM 2014 </a:t>
            </a:r>
            <a:r>
              <a:rPr lang="en-GB" sz="1200" dirty="0"/>
              <a:t>(Comparison of serum concentrations of symmetric </a:t>
            </a:r>
            <a:r>
              <a:rPr lang="en-GB" sz="1200" dirty="0" err="1"/>
              <a:t>dimethylarginine</a:t>
            </a:r>
            <a:r>
              <a:rPr lang="en-GB" sz="1200" dirty="0"/>
              <a:t> and creatinine as kidney function biomarkers in cats with chronic kidney </a:t>
            </a:r>
            <a:r>
              <a:rPr lang="en-GB" sz="1200" dirty="0" smtClean="0"/>
              <a:t>disease)</a:t>
            </a:r>
          </a:p>
          <a:p>
            <a:r>
              <a:rPr lang="en-GB" dirty="0" smtClean="0">
                <a:hlinkClick r:id="rId3"/>
              </a:rPr>
              <a:t>Braff et al. JVIM 2014 </a:t>
            </a:r>
            <a:r>
              <a:rPr lang="en-GB" sz="1200" dirty="0"/>
              <a:t>(Relationship between serum symmetric </a:t>
            </a:r>
            <a:r>
              <a:rPr lang="en-GB" sz="1200" dirty="0" err="1"/>
              <a:t>dimethylarginine</a:t>
            </a:r>
            <a:r>
              <a:rPr lang="en-GB" sz="1200" dirty="0"/>
              <a:t> concentration and glomerular filtration rate in </a:t>
            </a:r>
            <a:r>
              <a:rPr lang="en-GB" sz="1200" dirty="0" smtClean="0"/>
              <a:t>cats)</a:t>
            </a:r>
            <a:endParaRPr lang="en-GB" sz="1200" dirty="0"/>
          </a:p>
          <a:p>
            <a:r>
              <a:rPr lang="en-GB" dirty="0" smtClean="0">
                <a:hlinkClick r:id="rId4"/>
              </a:rPr>
              <a:t>Hall et al. </a:t>
            </a:r>
            <a:r>
              <a:rPr lang="en-GB" dirty="0">
                <a:hlinkClick r:id="rId4"/>
              </a:rPr>
              <a:t>Vet J 2014 </a:t>
            </a:r>
            <a:r>
              <a:rPr lang="en-GB" sz="1200" dirty="0"/>
              <a:t>(Comparison of serum concentrations of symmetric </a:t>
            </a:r>
            <a:r>
              <a:rPr lang="en-GB" sz="1200" dirty="0" err="1"/>
              <a:t>dimethylarginine</a:t>
            </a:r>
            <a:r>
              <a:rPr lang="en-GB" sz="1200" dirty="0"/>
              <a:t> and creatinine as kidney function biomarkers in healthy geriatric cats fed reduced protein foods enriched with fish oil, L-carnitine, and medium-chain </a:t>
            </a:r>
            <a:r>
              <a:rPr lang="en-GB" sz="1200" dirty="0" smtClean="0"/>
              <a:t>triglycerides)</a:t>
            </a:r>
          </a:p>
          <a:p>
            <a:r>
              <a:rPr lang="en-GB" dirty="0" smtClean="0">
                <a:hlinkClick r:id="rId5"/>
              </a:rPr>
              <a:t>Hall et al. </a:t>
            </a:r>
            <a:r>
              <a:rPr lang="en-GB" dirty="0">
                <a:hlinkClick r:id="rId5"/>
              </a:rPr>
              <a:t>JVIM 2015 </a:t>
            </a:r>
            <a:r>
              <a:rPr lang="en-GB" sz="1200" dirty="0"/>
              <a:t>(Relationship between lean body mass and serum renal biomarkers in healthy </a:t>
            </a:r>
            <a:r>
              <a:rPr lang="en-GB" sz="1200" dirty="0" smtClean="0"/>
              <a:t>dogs)</a:t>
            </a:r>
            <a:endParaRPr lang="en-GB" sz="1200" dirty="0"/>
          </a:p>
          <a:p>
            <a:r>
              <a:rPr lang="en-GB" dirty="0" smtClean="0">
                <a:hlinkClick r:id="rId6"/>
              </a:rPr>
              <a:t>Nabity et al. </a:t>
            </a:r>
            <a:r>
              <a:rPr lang="en-GB" dirty="0">
                <a:hlinkClick r:id="rId6"/>
              </a:rPr>
              <a:t>JVIM 2015 </a:t>
            </a:r>
            <a:r>
              <a:rPr lang="en-GB" sz="1200" dirty="0"/>
              <a:t>(Symmetric </a:t>
            </a:r>
            <a:r>
              <a:rPr lang="en-GB" sz="1200" dirty="0" err="1"/>
              <a:t>Dimethylarginine</a:t>
            </a:r>
            <a:r>
              <a:rPr lang="en-GB" sz="1200" dirty="0"/>
              <a:t> Assay Validation, Stability, and </a:t>
            </a:r>
            <a:r>
              <a:rPr lang="en-GB" sz="1200" dirty="0" smtClean="0"/>
              <a:t>Evaluation </a:t>
            </a:r>
            <a:r>
              <a:rPr lang="en-GB" sz="1200" dirty="0"/>
              <a:t>as a Marker for the Early Detection of Chronic Kidney Disease in </a:t>
            </a:r>
            <a:r>
              <a:rPr lang="en-GB" sz="1200" dirty="0" smtClean="0"/>
              <a:t>Dogs)</a:t>
            </a:r>
            <a:endParaRPr lang="en-GB" sz="1200" dirty="0"/>
          </a:p>
        </p:txBody>
      </p:sp>
    </p:spTree>
    <p:extLst>
      <p:ext uri="{BB962C8B-B14F-4D97-AF65-F5344CB8AC3E}">
        <p14:creationId xmlns:p14="http://schemas.microsoft.com/office/powerpoint/2010/main" val="885708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IRIS: Interpreting </a:t>
            </a:r>
            <a:r>
              <a:rPr lang="en-GB" sz="2800" dirty="0"/>
              <a:t>Blood Concentrations of Symmetric </a:t>
            </a:r>
            <a:r>
              <a:rPr lang="en-GB" sz="2800" dirty="0" err="1"/>
              <a:t>Dimethylarginine</a:t>
            </a:r>
            <a:r>
              <a:rPr lang="en-GB" sz="2800" dirty="0"/>
              <a:t> (SDMA) in CKD</a:t>
            </a:r>
            <a:r>
              <a:rPr lang="en-GB" sz="2000" b="1" dirty="0"/>
              <a:t/>
            </a:r>
            <a:br>
              <a:rPr lang="en-GB" sz="2000" b="1" dirty="0"/>
            </a:br>
            <a:endParaRPr lang="en-GB" sz="2000" dirty="0"/>
          </a:p>
        </p:txBody>
      </p:sp>
      <p:sp>
        <p:nvSpPr>
          <p:cNvPr id="3" name="Content Placeholder 2"/>
          <p:cNvSpPr>
            <a:spLocks noGrp="1"/>
          </p:cNvSpPr>
          <p:nvPr>
            <p:ph idx="1"/>
          </p:nvPr>
        </p:nvSpPr>
        <p:spPr>
          <a:xfrm>
            <a:off x="539552" y="1196752"/>
            <a:ext cx="7700963" cy="4462463"/>
          </a:xfrm>
        </p:spPr>
        <p:txBody>
          <a:bodyPr/>
          <a:lstStyle/>
          <a:p>
            <a:r>
              <a:rPr lang="en-GB" sz="1800" dirty="0" smtClean="0"/>
              <a:t>SDMA </a:t>
            </a:r>
            <a:r>
              <a:rPr lang="en-GB" sz="1800" dirty="0"/>
              <a:t>concentrations in blood (plasma or serum) may be a more sensitive biomarker of renal function than blood creatinine concentrations. A persistent increase in SDMA above 14 µg/dl suggests reduced renal function and may be a reason to consider a dog or cat with creatinine values &lt;1.4 or &lt;1.6 mg/dl, respectively, as IRIS CKD Stage 1.</a:t>
            </a:r>
          </a:p>
          <a:p>
            <a:r>
              <a:rPr lang="en-GB" sz="1800" dirty="0"/>
              <a:t>In IRIS CKD Stage 2 patients with low body condition scores, SDMA ≥25 µg/dl may indicate the degree of renal dysfunction has been underestimated. Consider treatment recommendations listed under IRIS CKD Stage 3 for this patient.</a:t>
            </a:r>
          </a:p>
          <a:p>
            <a:r>
              <a:rPr lang="en-GB" sz="1800" dirty="0"/>
              <a:t>In IRIS CKD Stage 3 patients with low body condition scores, SDMA ≥45 µg/dl may indicate the degree of renal dysfunction has been underestimated. Consider treatment recommendations listed under IRIS CKD Stage 4 for this patient.</a:t>
            </a:r>
          </a:p>
          <a:p>
            <a:r>
              <a:rPr lang="en-GB" sz="1800" dirty="0"/>
              <a:t>These comments are preliminary and based on early data from the use of SDMA in veterinary patients. We expect them to be updated as the veterinary profession gains further experience using SDMA alongside creatinine, the long-established marker in diagnosis and monitoring of canine and feline CKD.</a:t>
            </a:r>
          </a:p>
          <a:p>
            <a:endParaRPr lang="en-GB" sz="1800" b="1" dirty="0"/>
          </a:p>
        </p:txBody>
      </p:sp>
    </p:spTree>
    <p:extLst>
      <p:ext uri="{BB962C8B-B14F-4D97-AF65-F5344CB8AC3E}">
        <p14:creationId xmlns:p14="http://schemas.microsoft.com/office/powerpoint/2010/main" val="3299278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and creatinine is still the current standard</a:t>
            </a:r>
            <a:endParaRPr lang="en-GB" dirty="0"/>
          </a:p>
        </p:txBody>
      </p:sp>
      <p:sp>
        <p:nvSpPr>
          <p:cNvPr id="3" name="Content Placeholder 2"/>
          <p:cNvSpPr>
            <a:spLocks noGrp="1"/>
          </p:cNvSpPr>
          <p:nvPr>
            <p:ph idx="1"/>
          </p:nvPr>
        </p:nvSpPr>
        <p:spPr>
          <a:xfrm>
            <a:off x="969520" y="1700808"/>
            <a:ext cx="7700963" cy="4462463"/>
          </a:xfrm>
        </p:spPr>
        <p:txBody>
          <a:bodyPr/>
          <a:lstStyle/>
          <a:p>
            <a:r>
              <a:rPr lang="en-GB" dirty="0" smtClean="0"/>
              <a:t>Easy routine measurement </a:t>
            </a:r>
          </a:p>
          <a:p>
            <a:pPr marL="0" indent="0">
              <a:buNone/>
            </a:pPr>
            <a:endParaRPr lang="en-GB" dirty="0" smtClean="0"/>
          </a:p>
          <a:p>
            <a:r>
              <a:rPr lang="en-GB" dirty="0" smtClean="0"/>
              <a:t>Allows harmonisation following the </a:t>
            </a:r>
            <a:r>
              <a:rPr lang="en-GB" dirty="0">
                <a:solidFill>
                  <a:schemeClr val="accent2"/>
                </a:solidFill>
              </a:rPr>
              <a:t>International Renal Interest Society </a:t>
            </a:r>
            <a:r>
              <a:rPr lang="en-GB" dirty="0" smtClean="0">
                <a:solidFill>
                  <a:schemeClr val="accent2"/>
                </a:solidFill>
              </a:rPr>
              <a:t>staging </a:t>
            </a:r>
            <a:r>
              <a:rPr lang="en-GB" dirty="0" smtClean="0"/>
              <a:t>(IRIS</a:t>
            </a:r>
            <a:r>
              <a:rPr lang="en-GB" dirty="0"/>
              <a:t>) </a:t>
            </a:r>
          </a:p>
          <a:p>
            <a:endParaRPr lang="en-GB" dirty="0" smtClean="0"/>
          </a:p>
          <a:p>
            <a:r>
              <a:rPr lang="en-GB" dirty="0" smtClean="0"/>
              <a:t>Different </a:t>
            </a:r>
            <a:r>
              <a:rPr lang="en-GB" dirty="0"/>
              <a:t>survival times associated with different levels </a:t>
            </a:r>
            <a:r>
              <a:rPr lang="en-GB" dirty="0" smtClean="0"/>
              <a:t>of IRIS staging</a:t>
            </a:r>
            <a:endParaRPr lang="en-GB" dirty="0"/>
          </a:p>
        </p:txBody>
      </p:sp>
    </p:spTree>
    <p:extLst>
      <p:ext uri="{BB962C8B-B14F-4D97-AF65-F5344CB8AC3E}">
        <p14:creationId xmlns:p14="http://schemas.microsoft.com/office/powerpoint/2010/main" val="506413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Possible pitfalls of creatinine measurement</a:t>
            </a:r>
            <a:endParaRPr lang="en-GB" dirty="0"/>
          </a:p>
        </p:txBody>
      </p:sp>
      <p:sp>
        <p:nvSpPr>
          <p:cNvPr id="3" name="Content Placeholder 2"/>
          <p:cNvSpPr>
            <a:spLocks noGrp="1"/>
          </p:cNvSpPr>
          <p:nvPr>
            <p:ph idx="1"/>
          </p:nvPr>
        </p:nvSpPr>
        <p:spPr/>
        <p:txBody>
          <a:bodyPr/>
          <a:lstStyle/>
          <a:p>
            <a:r>
              <a:rPr lang="en-GB" dirty="0"/>
              <a:t>Creatinine is </a:t>
            </a:r>
            <a:r>
              <a:rPr lang="en-GB" dirty="0" smtClean="0"/>
              <a:t>also </a:t>
            </a:r>
            <a:r>
              <a:rPr lang="en-GB" dirty="0"/>
              <a:t>a </a:t>
            </a:r>
            <a:r>
              <a:rPr lang="en-GB" b="1" dirty="0"/>
              <a:t>marker of muscle </a:t>
            </a:r>
            <a:r>
              <a:rPr lang="en-GB" b="1" dirty="0" smtClean="0"/>
              <a:t>mass </a:t>
            </a:r>
            <a:r>
              <a:rPr lang="en-GB" dirty="0" smtClean="0"/>
              <a:t>(and body weight):</a:t>
            </a:r>
          </a:p>
          <a:p>
            <a:pPr marL="0" lvl="1" indent="0">
              <a:buNone/>
            </a:pPr>
            <a:r>
              <a:rPr lang="en-GB" dirty="0"/>
              <a:t>	</a:t>
            </a:r>
            <a:r>
              <a:rPr lang="en-GB" dirty="0" smtClean="0"/>
              <a:t>- dog breed with high muscle mass (greyhounds)</a:t>
            </a:r>
          </a:p>
          <a:p>
            <a:pPr marL="0" lvl="1" indent="0">
              <a:buNone/>
            </a:pPr>
            <a:r>
              <a:rPr lang="en-GB" dirty="0"/>
              <a:t>	- </a:t>
            </a:r>
            <a:r>
              <a:rPr lang="en-GB" dirty="0" smtClean="0"/>
              <a:t>cats </a:t>
            </a:r>
            <a:r>
              <a:rPr lang="en-GB" dirty="0"/>
              <a:t>with poor muscle </a:t>
            </a:r>
            <a:r>
              <a:rPr lang="en-GB" dirty="0" smtClean="0"/>
              <a:t>mass</a:t>
            </a:r>
          </a:p>
          <a:p>
            <a:r>
              <a:rPr lang="en-GB" dirty="0" smtClean="0"/>
              <a:t>Creatinine </a:t>
            </a:r>
            <a:r>
              <a:rPr lang="en-GB" dirty="0"/>
              <a:t>concentrations </a:t>
            </a:r>
            <a:r>
              <a:rPr lang="en-GB" dirty="0" smtClean="0"/>
              <a:t>vary depending </a:t>
            </a:r>
            <a:r>
              <a:rPr lang="en-GB" dirty="0"/>
              <a:t>on the </a:t>
            </a:r>
            <a:r>
              <a:rPr lang="en-GB" dirty="0" smtClean="0"/>
              <a:t>method </a:t>
            </a:r>
            <a:r>
              <a:rPr lang="en-GB" dirty="0"/>
              <a:t>of analysis </a:t>
            </a:r>
            <a:r>
              <a:rPr lang="en-GB" dirty="0" smtClean="0"/>
              <a:t>(colorimetric vs </a:t>
            </a:r>
            <a:r>
              <a:rPr lang="en-GB" dirty="0"/>
              <a:t>enzymatic</a:t>
            </a:r>
            <a:r>
              <a:rPr lang="en-GB" dirty="0" smtClean="0"/>
              <a:t>), leading to </a:t>
            </a:r>
            <a:r>
              <a:rPr lang="en-GB" b="1" dirty="0" smtClean="0"/>
              <a:t>differences between analysers and laboratories</a:t>
            </a:r>
          </a:p>
          <a:p>
            <a:endParaRPr lang="en-GB" dirty="0" smtClean="0"/>
          </a:p>
          <a:p>
            <a:r>
              <a:rPr lang="en-GB" b="1" dirty="0"/>
              <a:t>Creatinine is insensitive </a:t>
            </a:r>
            <a:r>
              <a:rPr lang="en-GB" dirty="0"/>
              <a:t>at detecting reduction in the renal </a:t>
            </a:r>
            <a:r>
              <a:rPr lang="en-GB" dirty="0" smtClean="0"/>
              <a:t>mass: produces fewer </a:t>
            </a:r>
            <a:r>
              <a:rPr lang="en-GB" dirty="0"/>
              <a:t>false-positive results but more </a:t>
            </a:r>
            <a:r>
              <a:rPr lang="en-GB" dirty="0" smtClean="0"/>
              <a:t>false negative</a:t>
            </a:r>
            <a:r>
              <a:rPr lang="en-GB" dirty="0"/>
              <a:t> </a:t>
            </a:r>
            <a:r>
              <a:rPr lang="en-GB" dirty="0" smtClean="0"/>
              <a:t>results compared to urea</a:t>
            </a:r>
          </a:p>
          <a:p>
            <a:endParaRPr lang="en-GB" dirty="0" smtClean="0"/>
          </a:p>
        </p:txBody>
      </p:sp>
    </p:spTree>
    <p:extLst>
      <p:ext uri="{BB962C8B-B14F-4D97-AF65-F5344CB8AC3E}">
        <p14:creationId xmlns:p14="http://schemas.microsoft.com/office/powerpoint/2010/main" val="2478525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Canine reference ranges in </a:t>
            </a:r>
            <a:r>
              <a:rPr lang="en-GB" dirty="0" smtClean="0"/>
              <a:t>9 </a:t>
            </a:r>
            <a:r>
              <a:rPr lang="en-GB" dirty="0"/>
              <a:t>UK </a:t>
            </a:r>
            <a:r>
              <a:rPr lang="en-GB" dirty="0" smtClean="0"/>
              <a:t>laboratories compared to IRIS thresholds</a:t>
            </a:r>
            <a:endParaRPr lang="en-GB"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20966523"/>
              </p:ext>
            </p:extLst>
          </p:nvPr>
        </p:nvGraphicFramePr>
        <p:xfrm>
          <a:off x="458788" y="1660525"/>
          <a:ext cx="8494712" cy="4329113"/>
        </p:xfrm>
        <a:graphic>
          <a:graphicData uri="http://schemas.openxmlformats.org/presentationml/2006/ole">
            <mc:AlternateContent xmlns:mc="http://schemas.openxmlformats.org/markup-compatibility/2006">
              <mc:Choice xmlns:v="urn:schemas-microsoft-com:vml" Requires="v">
                <p:oleObj spid="_x0000_s9287" name="Prism 6" r:id="rId3" imgW="5519179" imgH="2813100" progId="Prism6.Document">
                  <p:embed/>
                </p:oleObj>
              </mc:Choice>
              <mc:Fallback>
                <p:oleObj name="Prism 6" r:id="rId3" imgW="5519179" imgH="2813100" progId="Prism6.Document">
                  <p:embed/>
                  <p:pic>
                    <p:nvPicPr>
                      <p:cNvPr id="0" name=""/>
                      <p:cNvPicPr/>
                      <p:nvPr/>
                    </p:nvPicPr>
                    <p:blipFill>
                      <a:blip r:embed="rId4"/>
                      <a:stretch>
                        <a:fillRect/>
                      </a:stretch>
                    </p:blipFill>
                    <p:spPr>
                      <a:xfrm>
                        <a:off x="458788" y="1660525"/>
                        <a:ext cx="8494712" cy="4329113"/>
                      </a:xfrm>
                      <a:prstGeom prst="rect">
                        <a:avLst/>
                      </a:prstGeom>
                    </p:spPr>
                  </p:pic>
                </p:oleObj>
              </mc:Fallback>
            </mc:AlternateContent>
          </a:graphicData>
        </a:graphic>
      </p:graphicFrame>
    </p:spTree>
    <p:extLst>
      <p:ext uri="{BB962C8B-B14F-4D97-AF65-F5344CB8AC3E}">
        <p14:creationId xmlns:p14="http://schemas.microsoft.com/office/powerpoint/2010/main" val="440378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9552" y="224590"/>
            <a:ext cx="8244408" cy="5954991"/>
          </a:xfrm>
          <a:prstGeom prst="rect">
            <a:avLst/>
          </a:prstGeom>
        </p:spPr>
      </p:pic>
      <p:cxnSp>
        <p:nvCxnSpPr>
          <p:cNvPr id="12" name="Straight Connector 11"/>
          <p:cNvCxnSpPr/>
          <p:nvPr/>
        </p:nvCxnSpPr>
        <p:spPr bwMode="auto">
          <a:xfrm flipV="1">
            <a:off x="1691681" y="3933056"/>
            <a:ext cx="5879947" cy="10016"/>
          </a:xfrm>
          <a:prstGeom prst="line">
            <a:avLst/>
          </a:prstGeom>
          <a:ln>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2" name="Rectangle 21"/>
          <p:cNvSpPr/>
          <p:nvPr/>
        </p:nvSpPr>
        <p:spPr>
          <a:xfrm>
            <a:off x="899592" y="6093298"/>
            <a:ext cx="7884368" cy="646331"/>
          </a:xfrm>
          <a:prstGeom prst="rect">
            <a:avLst/>
          </a:prstGeom>
        </p:spPr>
        <p:txBody>
          <a:bodyPr wrap="square">
            <a:spAutoFit/>
          </a:bodyPr>
          <a:lstStyle/>
          <a:p>
            <a:r>
              <a:rPr lang="en-GB" dirty="0"/>
              <a:t>A reduction in GFR from </a:t>
            </a:r>
            <a:r>
              <a:rPr lang="en-GB" dirty="0" smtClean="0"/>
              <a:t>3.0 </a:t>
            </a:r>
            <a:r>
              <a:rPr lang="en-GB" dirty="0"/>
              <a:t>to 1.5 ml/min/kg resulted in a corresponding increase in plasma creatinine of only approximately 100 to 150 μmol/L</a:t>
            </a:r>
          </a:p>
        </p:txBody>
      </p:sp>
      <p:grpSp>
        <p:nvGrpSpPr>
          <p:cNvPr id="3" name="Group 2"/>
          <p:cNvGrpSpPr/>
          <p:nvPr/>
        </p:nvGrpSpPr>
        <p:grpSpPr>
          <a:xfrm>
            <a:off x="2051720" y="44624"/>
            <a:ext cx="3024336" cy="2232248"/>
            <a:chOff x="2051720" y="44624"/>
            <a:chExt cx="3024336" cy="2232248"/>
          </a:xfrm>
        </p:grpSpPr>
        <p:sp>
          <p:nvSpPr>
            <p:cNvPr id="21" name="Rectangular Callout 20"/>
            <p:cNvSpPr/>
            <p:nvPr/>
          </p:nvSpPr>
          <p:spPr bwMode="auto">
            <a:xfrm>
              <a:off x="2051720" y="44624"/>
              <a:ext cx="3024336" cy="1008112"/>
            </a:xfrm>
            <a:prstGeom prst="wedgeRectCallout">
              <a:avLst/>
            </a:prstGeom>
            <a:solidFill>
              <a:srgbClr val="FF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dirty="0"/>
                <a:t>Large change in creatinine but little change in GFR (</a:t>
              </a:r>
              <a:r>
                <a:rPr lang="en-GB" dirty="0" smtClean="0"/>
                <a:t>advanced </a:t>
              </a:r>
              <a:r>
                <a:rPr lang="en-GB" dirty="0"/>
                <a:t>renal failure)</a:t>
              </a:r>
            </a:p>
          </p:txBody>
        </p:sp>
        <p:sp>
          <p:nvSpPr>
            <p:cNvPr id="7" name="Up-Down Arrow 6"/>
            <p:cNvSpPr/>
            <p:nvPr/>
          </p:nvSpPr>
          <p:spPr bwMode="auto">
            <a:xfrm>
              <a:off x="2051720" y="1196752"/>
              <a:ext cx="288032" cy="1080120"/>
            </a:xfrm>
            <a:prstGeom prst="upDownArrow">
              <a:avLst/>
            </a:prstGeom>
            <a:solidFill>
              <a:srgbClr val="FFCC00"/>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p>
          </p:txBody>
        </p:sp>
      </p:grpSp>
      <p:sp>
        <p:nvSpPr>
          <p:cNvPr id="8" name="Left-Right Arrow 7"/>
          <p:cNvSpPr/>
          <p:nvPr/>
        </p:nvSpPr>
        <p:spPr bwMode="auto">
          <a:xfrm>
            <a:off x="7812360" y="5877272"/>
            <a:ext cx="971600" cy="360040"/>
          </a:xfrm>
          <a:prstGeom prst="lef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p>
        </p:txBody>
      </p:sp>
      <p:grpSp>
        <p:nvGrpSpPr>
          <p:cNvPr id="2" name="Group 1"/>
          <p:cNvGrpSpPr/>
          <p:nvPr/>
        </p:nvGrpSpPr>
        <p:grpSpPr>
          <a:xfrm>
            <a:off x="6444208" y="2492896"/>
            <a:ext cx="2448272" cy="1474367"/>
            <a:chOff x="6444208" y="2492896"/>
            <a:chExt cx="2448272" cy="1474367"/>
          </a:xfrm>
        </p:grpSpPr>
        <p:sp>
          <p:nvSpPr>
            <p:cNvPr id="19" name="Rectangular Callout 18"/>
            <p:cNvSpPr/>
            <p:nvPr/>
          </p:nvSpPr>
          <p:spPr bwMode="auto">
            <a:xfrm>
              <a:off x="6444208" y="2492896"/>
              <a:ext cx="2448272" cy="1008112"/>
            </a:xfrm>
            <a:prstGeom prst="wedgeRectCallout">
              <a:avLst/>
            </a:prstGeom>
            <a:solidFill>
              <a:srgbClr val="EAEA0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dirty="0"/>
                <a:t>Large change in GFR but little change in creatinine (early CKD)</a:t>
              </a:r>
            </a:p>
          </p:txBody>
        </p:sp>
        <p:sp>
          <p:nvSpPr>
            <p:cNvPr id="11" name="Left-Right Arrow 10"/>
            <p:cNvSpPr/>
            <p:nvPr/>
          </p:nvSpPr>
          <p:spPr bwMode="auto">
            <a:xfrm>
              <a:off x="7013819" y="3680971"/>
              <a:ext cx="1224136" cy="286292"/>
            </a:xfrm>
            <a:prstGeom prst="leftRightArrow">
              <a:avLst/>
            </a:prstGeom>
            <a:solidFill>
              <a:srgbClr val="EAEA0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p>
          </p:txBody>
        </p:sp>
      </p:grpSp>
      <p:sp>
        <p:nvSpPr>
          <p:cNvPr id="5" name="TextBox 4"/>
          <p:cNvSpPr txBox="1"/>
          <p:nvPr/>
        </p:nvSpPr>
        <p:spPr>
          <a:xfrm>
            <a:off x="6684570" y="5589240"/>
            <a:ext cx="2351926" cy="369332"/>
          </a:xfrm>
          <a:prstGeom prst="rect">
            <a:avLst/>
          </a:prstGeom>
          <a:noFill/>
        </p:spPr>
        <p:txBody>
          <a:bodyPr wrap="none" rtlCol="0">
            <a:spAutoFit/>
          </a:bodyPr>
          <a:lstStyle/>
          <a:p>
            <a:r>
              <a:rPr lang="en-GB" dirty="0" smtClean="0"/>
              <a:t>Slide: N. Finch thesis</a:t>
            </a:r>
            <a:endParaRPr lang="en-GB" dirty="0"/>
          </a:p>
        </p:txBody>
      </p:sp>
    </p:spTree>
    <p:extLst>
      <p:ext uri="{BB962C8B-B14F-4D97-AF65-F5344CB8AC3E}">
        <p14:creationId xmlns:p14="http://schemas.microsoft.com/office/powerpoint/2010/main" val="87171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else can we quantify renal function?</a:t>
            </a:r>
            <a:endParaRPr lang="en-GB" dirty="0"/>
          </a:p>
        </p:txBody>
      </p:sp>
      <p:sp>
        <p:nvSpPr>
          <p:cNvPr id="3" name="Content Placeholder 2"/>
          <p:cNvSpPr>
            <a:spLocks noGrp="1"/>
          </p:cNvSpPr>
          <p:nvPr>
            <p:ph idx="1"/>
          </p:nvPr>
        </p:nvSpPr>
        <p:spPr>
          <a:xfrm>
            <a:off x="949983" y="1399630"/>
            <a:ext cx="7700963" cy="4462463"/>
          </a:xfrm>
        </p:spPr>
        <p:txBody>
          <a:bodyPr/>
          <a:lstStyle/>
          <a:p>
            <a:pPr marL="0" lvl="1" indent="0">
              <a:buNone/>
            </a:pPr>
            <a:endParaRPr lang="en-GB" dirty="0" smtClean="0"/>
          </a:p>
          <a:p>
            <a:r>
              <a:rPr lang="en-GB" dirty="0" smtClean="0"/>
              <a:t>Measurement of </a:t>
            </a:r>
            <a:r>
              <a:rPr lang="en-GB" dirty="0" smtClean="0">
                <a:solidFill>
                  <a:schemeClr val="accent2"/>
                </a:solidFill>
              </a:rPr>
              <a:t>glomerular filtration rate </a:t>
            </a:r>
            <a:r>
              <a:rPr lang="en-GB" dirty="0" smtClean="0"/>
              <a:t>is the best method for assessing renal function as it is directly proportional to functional renal mass</a:t>
            </a:r>
          </a:p>
          <a:p>
            <a:pPr marL="0" indent="0">
              <a:buNone/>
            </a:pPr>
            <a:r>
              <a:rPr lang="en-GB" dirty="0"/>
              <a:t>	</a:t>
            </a:r>
            <a:r>
              <a:rPr lang="en-GB" dirty="0" smtClean="0"/>
              <a:t>				(Kerl and Cook 2005)</a:t>
            </a:r>
          </a:p>
          <a:p>
            <a:pPr marL="0" indent="0">
              <a:buNone/>
            </a:pPr>
            <a:endParaRPr lang="en-GB" dirty="0" smtClean="0"/>
          </a:p>
          <a:p>
            <a:r>
              <a:rPr lang="en-GB" dirty="0"/>
              <a:t>Markers used clinically for plasma clearance</a:t>
            </a:r>
            <a:endParaRPr lang="en-GB" b="1" dirty="0"/>
          </a:p>
          <a:p>
            <a:pPr marL="596885" lvl="2" indent="-342891">
              <a:buFontTx/>
              <a:buChar char="-"/>
            </a:pPr>
            <a:r>
              <a:rPr lang="en-GB" b="1" dirty="0"/>
              <a:t>Iohexol </a:t>
            </a:r>
            <a:r>
              <a:rPr lang="en-GB" dirty="0"/>
              <a:t>(4h test) / Exogenous creatinine (10h test)</a:t>
            </a:r>
          </a:p>
          <a:p>
            <a:pPr marL="0" indent="0">
              <a:buNone/>
            </a:pPr>
            <a:endParaRPr lang="en-GB" dirty="0"/>
          </a:p>
          <a:p>
            <a:r>
              <a:rPr lang="en-GB" dirty="0" smtClean="0"/>
              <a:t>Test traditionally viewed as too impractical to be used clinically </a:t>
            </a:r>
          </a:p>
          <a:p>
            <a:endParaRPr lang="en-GB" dirty="0" smtClean="0"/>
          </a:p>
        </p:txBody>
      </p:sp>
    </p:spTree>
    <p:extLst>
      <p:ext uri="{BB962C8B-B14F-4D97-AF65-F5344CB8AC3E}">
        <p14:creationId xmlns:p14="http://schemas.microsoft.com/office/powerpoint/2010/main" val="631549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RVC MasterTemplate">
  <a:themeElements>
    <a:clrScheme name="RVC MasterTemplate 13">
      <a:dk1>
        <a:srgbClr val="000000"/>
      </a:dk1>
      <a:lt1>
        <a:srgbClr val="FFFFFF"/>
      </a:lt1>
      <a:dk2>
        <a:srgbClr val="000000"/>
      </a:dk2>
      <a:lt2>
        <a:srgbClr val="808080"/>
      </a:lt2>
      <a:accent1>
        <a:srgbClr val="808080"/>
      </a:accent1>
      <a:accent2>
        <a:srgbClr val="8F23B3"/>
      </a:accent2>
      <a:accent3>
        <a:srgbClr val="FFFFFF"/>
      </a:accent3>
      <a:accent4>
        <a:srgbClr val="000000"/>
      </a:accent4>
      <a:accent5>
        <a:srgbClr val="C0C0C0"/>
      </a:accent5>
      <a:accent6>
        <a:srgbClr val="811FA2"/>
      </a:accent6>
      <a:hlink>
        <a:srgbClr val="C0C0C0"/>
      </a:hlink>
      <a:folHlink>
        <a:srgbClr val="C97BE5"/>
      </a:folHlink>
    </a:clrScheme>
    <a:fontScheme name="RVC MasterTemplate">
      <a:majorFont>
        <a:latin typeface="Palatino Linotyp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tx1"/>
          </a:solidFill>
          <a:prstDash val="solid"/>
          <a:round/>
          <a:headEnd type="none" w="med" len="med"/>
          <a:tailEnd type="triangle"/>
        </a:ln>
        <a:effectLst/>
      </a:spPr>
      <a:bodyPr/>
      <a:lstStyle/>
    </a:lnDef>
  </a:objectDefaults>
  <a:extraClrSchemeLst>
    <a:extraClrScheme>
      <a:clrScheme name="RVC Master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VC Master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VC Master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VC Master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VC Master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VC Master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VC Master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VC Master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VC Master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VC Master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VC Master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VC Master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RVC MasterTemplate 13">
        <a:dk1>
          <a:srgbClr val="000000"/>
        </a:dk1>
        <a:lt1>
          <a:srgbClr val="FFFFFF"/>
        </a:lt1>
        <a:dk2>
          <a:srgbClr val="000000"/>
        </a:dk2>
        <a:lt2>
          <a:srgbClr val="808080"/>
        </a:lt2>
        <a:accent1>
          <a:srgbClr val="808080"/>
        </a:accent1>
        <a:accent2>
          <a:srgbClr val="8F23B3"/>
        </a:accent2>
        <a:accent3>
          <a:srgbClr val="FFFFFF"/>
        </a:accent3>
        <a:accent4>
          <a:srgbClr val="000000"/>
        </a:accent4>
        <a:accent5>
          <a:srgbClr val="C0C0C0"/>
        </a:accent5>
        <a:accent6>
          <a:srgbClr val="811FA2"/>
        </a:accent6>
        <a:hlink>
          <a:srgbClr val="C0C0C0"/>
        </a:hlink>
        <a:folHlink>
          <a:srgbClr val="C97BE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VC Standard No Logo">
  <a:themeElements>
    <a:clrScheme name="RVC Standard No Logo 13">
      <a:dk1>
        <a:srgbClr val="000000"/>
      </a:dk1>
      <a:lt1>
        <a:srgbClr val="FFFFFF"/>
      </a:lt1>
      <a:dk2>
        <a:srgbClr val="000000"/>
      </a:dk2>
      <a:lt2>
        <a:srgbClr val="808080"/>
      </a:lt2>
      <a:accent1>
        <a:srgbClr val="808080"/>
      </a:accent1>
      <a:accent2>
        <a:srgbClr val="8F23B3"/>
      </a:accent2>
      <a:accent3>
        <a:srgbClr val="FFFFFF"/>
      </a:accent3>
      <a:accent4>
        <a:srgbClr val="000000"/>
      </a:accent4>
      <a:accent5>
        <a:srgbClr val="C0C0C0"/>
      </a:accent5>
      <a:accent6>
        <a:srgbClr val="811FA2"/>
      </a:accent6>
      <a:hlink>
        <a:srgbClr val="C0C0C0"/>
      </a:hlink>
      <a:folHlink>
        <a:srgbClr val="C97BE5"/>
      </a:folHlink>
    </a:clrScheme>
    <a:fontScheme name="RVC Standard No Logo">
      <a:majorFont>
        <a:latin typeface="Palatino Linotyp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RVC Standard No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VC Standard No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VC Standard No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VC Standard No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VC Standard No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VC Standard No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VC Standard No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VC Standard No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VC Standard No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VC Standard No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VC Standard No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VC Standard No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RVC Standard No Logo 13">
        <a:dk1>
          <a:srgbClr val="000000"/>
        </a:dk1>
        <a:lt1>
          <a:srgbClr val="FFFFFF"/>
        </a:lt1>
        <a:dk2>
          <a:srgbClr val="000000"/>
        </a:dk2>
        <a:lt2>
          <a:srgbClr val="808080"/>
        </a:lt2>
        <a:accent1>
          <a:srgbClr val="808080"/>
        </a:accent1>
        <a:accent2>
          <a:srgbClr val="8F23B3"/>
        </a:accent2>
        <a:accent3>
          <a:srgbClr val="FFFFFF"/>
        </a:accent3>
        <a:accent4>
          <a:srgbClr val="000000"/>
        </a:accent4>
        <a:accent5>
          <a:srgbClr val="C0C0C0"/>
        </a:accent5>
        <a:accent6>
          <a:srgbClr val="811FA2"/>
        </a:accent6>
        <a:hlink>
          <a:srgbClr val="C0C0C0"/>
        </a:hlink>
        <a:folHlink>
          <a:srgbClr val="C97BE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VC New Section">
  <a:themeElements>
    <a:clrScheme name="RVC New Section 13">
      <a:dk1>
        <a:srgbClr val="000000"/>
      </a:dk1>
      <a:lt1>
        <a:srgbClr val="FFFFFF"/>
      </a:lt1>
      <a:dk2>
        <a:srgbClr val="000000"/>
      </a:dk2>
      <a:lt2>
        <a:srgbClr val="808080"/>
      </a:lt2>
      <a:accent1>
        <a:srgbClr val="808080"/>
      </a:accent1>
      <a:accent2>
        <a:srgbClr val="8F23B3"/>
      </a:accent2>
      <a:accent3>
        <a:srgbClr val="FFFFFF"/>
      </a:accent3>
      <a:accent4>
        <a:srgbClr val="000000"/>
      </a:accent4>
      <a:accent5>
        <a:srgbClr val="C0C0C0"/>
      </a:accent5>
      <a:accent6>
        <a:srgbClr val="811FA2"/>
      </a:accent6>
      <a:hlink>
        <a:srgbClr val="C0C0C0"/>
      </a:hlink>
      <a:folHlink>
        <a:srgbClr val="C97BE5"/>
      </a:folHlink>
    </a:clrScheme>
    <a:fontScheme name="RVC New Section">
      <a:majorFont>
        <a:latin typeface="Palatino Linotyp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RVC New S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VC New Sec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VC New Sec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VC New Sec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VC New Sec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VC New Sec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VC New Sec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VC New Sec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VC New Sec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VC New Sec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VC New Sec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VC New Sec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RVC New Section 13">
        <a:dk1>
          <a:srgbClr val="000000"/>
        </a:dk1>
        <a:lt1>
          <a:srgbClr val="FFFFFF"/>
        </a:lt1>
        <a:dk2>
          <a:srgbClr val="000000"/>
        </a:dk2>
        <a:lt2>
          <a:srgbClr val="808080"/>
        </a:lt2>
        <a:accent1>
          <a:srgbClr val="808080"/>
        </a:accent1>
        <a:accent2>
          <a:srgbClr val="8F23B3"/>
        </a:accent2>
        <a:accent3>
          <a:srgbClr val="FFFFFF"/>
        </a:accent3>
        <a:accent4>
          <a:srgbClr val="000000"/>
        </a:accent4>
        <a:accent5>
          <a:srgbClr val="C0C0C0"/>
        </a:accent5>
        <a:accent6>
          <a:srgbClr val="811FA2"/>
        </a:accent6>
        <a:hlink>
          <a:srgbClr val="C0C0C0"/>
        </a:hlink>
        <a:folHlink>
          <a:srgbClr val="C97BE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RVC Green background">
  <a:themeElements>
    <a:clrScheme name="RVC Green background 13">
      <a:dk1>
        <a:srgbClr val="000000"/>
      </a:dk1>
      <a:lt1>
        <a:srgbClr val="FFFFFF"/>
      </a:lt1>
      <a:dk2>
        <a:srgbClr val="000000"/>
      </a:dk2>
      <a:lt2>
        <a:srgbClr val="808080"/>
      </a:lt2>
      <a:accent1>
        <a:srgbClr val="808080"/>
      </a:accent1>
      <a:accent2>
        <a:srgbClr val="8F23B3"/>
      </a:accent2>
      <a:accent3>
        <a:srgbClr val="FFFFFF"/>
      </a:accent3>
      <a:accent4>
        <a:srgbClr val="000000"/>
      </a:accent4>
      <a:accent5>
        <a:srgbClr val="C0C0C0"/>
      </a:accent5>
      <a:accent6>
        <a:srgbClr val="811FA2"/>
      </a:accent6>
      <a:hlink>
        <a:srgbClr val="C0C0C0"/>
      </a:hlink>
      <a:folHlink>
        <a:srgbClr val="C97BE5"/>
      </a:folHlink>
    </a:clrScheme>
    <a:fontScheme name="RVC Green background">
      <a:majorFont>
        <a:latin typeface="Palatino Linotyp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RVC Green 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VC Green 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VC Green 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VC Green 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VC Green 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VC Green 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VC Green 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VC Green 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VC Green 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VC Green 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VC Green 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VC Green 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RVC Green background 13">
        <a:dk1>
          <a:srgbClr val="000000"/>
        </a:dk1>
        <a:lt1>
          <a:srgbClr val="FFFFFF"/>
        </a:lt1>
        <a:dk2>
          <a:srgbClr val="000000"/>
        </a:dk2>
        <a:lt2>
          <a:srgbClr val="808080"/>
        </a:lt2>
        <a:accent1>
          <a:srgbClr val="808080"/>
        </a:accent1>
        <a:accent2>
          <a:srgbClr val="8F23B3"/>
        </a:accent2>
        <a:accent3>
          <a:srgbClr val="FFFFFF"/>
        </a:accent3>
        <a:accent4>
          <a:srgbClr val="000000"/>
        </a:accent4>
        <a:accent5>
          <a:srgbClr val="C0C0C0"/>
        </a:accent5>
        <a:accent6>
          <a:srgbClr val="811FA2"/>
        </a:accent6>
        <a:hlink>
          <a:srgbClr val="C0C0C0"/>
        </a:hlink>
        <a:folHlink>
          <a:srgbClr val="C97BE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RVC Standard_Alternative_Bullets">
  <a:themeElements>
    <a:clrScheme name="1_RVC Standard_Alternative_Bullets 13">
      <a:dk1>
        <a:srgbClr val="000000"/>
      </a:dk1>
      <a:lt1>
        <a:srgbClr val="FFFFFF"/>
      </a:lt1>
      <a:dk2>
        <a:srgbClr val="000000"/>
      </a:dk2>
      <a:lt2>
        <a:srgbClr val="808080"/>
      </a:lt2>
      <a:accent1>
        <a:srgbClr val="808080"/>
      </a:accent1>
      <a:accent2>
        <a:srgbClr val="8F23B3"/>
      </a:accent2>
      <a:accent3>
        <a:srgbClr val="FFFFFF"/>
      </a:accent3>
      <a:accent4>
        <a:srgbClr val="000000"/>
      </a:accent4>
      <a:accent5>
        <a:srgbClr val="C0C0C0"/>
      </a:accent5>
      <a:accent6>
        <a:srgbClr val="811FA2"/>
      </a:accent6>
      <a:hlink>
        <a:srgbClr val="C0C0C0"/>
      </a:hlink>
      <a:folHlink>
        <a:srgbClr val="C97BE5"/>
      </a:folHlink>
    </a:clrScheme>
    <a:fontScheme name="1_RVC Standard_Alternative_Bullets">
      <a:majorFont>
        <a:latin typeface="Palatino Linotyp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1_RVC Standard_Alternative_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VC Standard_Alternative_Bulle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VC Standard_Alternative_Bulle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VC Standard_Alternative_Bulle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VC Standard_Alternative_Bulle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VC Standard_Alternative_Bulle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VC Standard_Alternative_Bulle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VC Standard_Alternative_Bulle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VC Standard_Alternative_Bulle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VC Standard_Alternative_Bulle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VC Standard_Alternative_Bulle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VC Standard_Alternative_Bulle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RVC Standard_Alternative_Bullets 13">
        <a:dk1>
          <a:srgbClr val="000000"/>
        </a:dk1>
        <a:lt1>
          <a:srgbClr val="FFFFFF"/>
        </a:lt1>
        <a:dk2>
          <a:srgbClr val="000000"/>
        </a:dk2>
        <a:lt2>
          <a:srgbClr val="808080"/>
        </a:lt2>
        <a:accent1>
          <a:srgbClr val="808080"/>
        </a:accent1>
        <a:accent2>
          <a:srgbClr val="8F23B3"/>
        </a:accent2>
        <a:accent3>
          <a:srgbClr val="FFFFFF"/>
        </a:accent3>
        <a:accent4>
          <a:srgbClr val="000000"/>
        </a:accent4>
        <a:accent5>
          <a:srgbClr val="C0C0C0"/>
        </a:accent5>
        <a:accent6>
          <a:srgbClr val="811FA2"/>
        </a:accent6>
        <a:hlink>
          <a:srgbClr val="C0C0C0"/>
        </a:hlink>
        <a:folHlink>
          <a:srgbClr val="C97BE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RVC MasterTemplate</Template>
  <TotalTime>408527</TotalTime>
  <Words>2486</Words>
  <Application>Microsoft Office PowerPoint</Application>
  <PresentationFormat>On-screen Show (4:3)</PresentationFormat>
  <Paragraphs>450</Paragraphs>
  <Slides>48</Slides>
  <Notes>2</Notes>
  <HiddenSlides>2</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48</vt:i4>
      </vt:variant>
    </vt:vector>
  </HeadingPairs>
  <TitlesOfParts>
    <vt:vector size="63" baseType="lpstr">
      <vt:lpstr>ＭＳ Ｐゴシック</vt:lpstr>
      <vt:lpstr>Arial</vt:lpstr>
      <vt:lpstr>Calibri</vt:lpstr>
      <vt:lpstr>Cambria Math</vt:lpstr>
      <vt:lpstr>Century Gothic</vt:lpstr>
      <vt:lpstr>Helvetica</vt:lpstr>
      <vt:lpstr>Palatino Linotype</vt:lpstr>
      <vt:lpstr>Times New Roman</vt:lpstr>
      <vt:lpstr>Wingdings</vt:lpstr>
      <vt:lpstr>RVC MasterTemplate</vt:lpstr>
      <vt:lpstr>RVC Standard No Logo</vt:lpstr>
      <vt:lpstr>RVC New Section</vt:lpstr>
      <vt:lpstr>RVC Green background</vt:lpstr>
      <vt:lpstr>1_RVC Standard_Alternative_Bullets</vt:lpstr>
      <vt:lpstr>Prism 6</vt:lpstr>
      <vt:lpstr>Use of iohexol clearance in dogs as a diagnostic test – does it help in early diagnosis of kidney disease?  </vt:lpstr>
      <vt:lpstr>My background / Disclosures</vt:lpstr>
      <vt:lpstr>What are the markers commonly used to diagnose kidney disease in dogs?</vt:lpstr>
      <vt:lpstr>Creatinine has been used to assess renal function for nearly a century…</vt:lpstr>
      <vt:lpstr>… and creatinine is still the current standard</vt:lpstr>
      <vt:lpstr>Possible pitfalls of creatinine measurement</vt:lpstr>
      <vt:lpstr>Canine reference ranges in 9 UK laboratories compared to IRIS thresholds</vt:lpstr>
      <vt:lpstr>PowerPoint Presentation</vt:lpstr>
      <vt:lpstr>How else can we quantify renal function?</vt:lpstr>
      <vt:lpstr>Correction for limited sampling: 3 samples</vt:lpstr>
      <vt:lpstr>Iohexol clearance test in the UK</vt:lpstr>
      <vt:lpstr>How to carry the test out?</vt:lpstr>
      <vt:lpstr>Few words on the iohexol measurement method:</vt:lpstr>
      <vt:lpstr>Medical and  laboratory history</vt:lpstr>
      <vt:lpstr>Reference range in Europe for dogs (Bexfield et al. 2008)</vt:lpstr>
      <vt:lpstr>Interpretation based on decrease from the mean or serial GFR for individual</vt:lpstr>
      <vt:lpstr>PowerPoint Presentation</vt:lpstr>
      <vt:lpstr>CASE 1) Suspected non azotaemic CKD and congenital renal disease</vt:lpstr>
      <vt:lpstr>CASE 1) Suspected non azotaemic CKD and renal dysplasia</vt:lpstr>
      <vt:lpstr>CASE 1) Conclusion</vt:lpstr>
      <vt:lpstr>CASE 2) Advanced investigation of PUPD:</vt:lpstr>
      <vt:lpstr>CASE 2: Advanced investigation of PUPD:</vt:lpstr>
      <vt:lpstr>CASE 3) Bella, Great Dane</vt:lpstr>
      <vt:lpstr>CASE 3) Bella, Great Dane: progressive CKD </vt:lpstr>
      <vt:lpstr>CASE 4: Monitor progression of renal disease </vt:lpstr>
      <vt:lpstr>CASE 4: Monitor progression of renal disease</vt:lpstr>
      <vt:lpstr>Impact of GFR measurement in clinical practice: IRIS guidelines</vt:lpstr>
      <vt:lpstr>Impact of GFR measurement in clinical practice: national test (NW Labs)</vt:lpstr>
      <vt:lpstr>Conclusion:</vt:lpstr>
      <vt:lpstr>Thank you for your attention</vt:lpstr>
      <vt:lpstr>Part 2: Assessment of kidney function and comparative nephrology </vt:lpstr>
      <vt:lpstr>IRIS staging</vt:lpstr>
      <vt:lpstr>What is SDMA, the new promising marker? </vt:lpstr>
      <vt:lpstr>Advantages of SDMA over plasma creatinine</vt:lpstr>
      <vt:lpstr>How does SDMA relate to GFR? </vt:lpstr>
      <vt:lpstr>What else?</vt:lpstr>
      <vt:lpstr>Renal injury is often not detected</vt:lpstr>
      <vt:lpstr>Quest for the ideal biomarker  of acute renal injury </vt:lpstr>
      <vt:lpstr>Urinary proteomics for markers of acute kidney injury </vt:lpstr>
      <vt:lpstr>NGAL – What is it? </vt:lpstr>
      <vt:lpstr>NGAL – Usability in clinics:</vt:lpstr>
      <vt:lpstr>Take home message:</vt:lpstr>
      <vt:lpstr>Thank you for your attention</vt:lpstr>
      <vt:lpstr>Reserve slides</vt:lpstr>
      <vt:lpstr>Alignment of reference range</vt:lpstr>
      <vt:lpstr>Reconcile both sides of the Atlantic for canine reference range</vt:lpstr>
      <vt:lpstr>SDMA history in veterinary medicine</vt:lpstr>
      <vt:lpstr>IRIS: Interpreting Blood Concentrations of Symmetric Dimethylarginine (SDMA) in CKD </vt:lpstr>
    </vt:vector>
  </TitlesOfParts>
  <Company>Royal Veterinary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Second line</dc:title>
  <dc:creator>lpelligand</dc:creator>
  <cp:lastModifiedBy>Pelligand, Ludovic</cp:lastModifiedBy>
  <cp:revision>473</cp:revision>
  <cp:lastPrinted>2015-11-17T19:14:10Z</cp:lastPrinted>
  <dcterms:created xsi:type="dcterms:W3CDTF">2009-12-14T11:19:53Z</dcterms:created>
  <dcterms:modified xsi:type="dcterms:W3CDTF">2017-05-31T12:10:55Z</dcterms:modified>
</cp:coreProperties>
</file>