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82" r:id="rId5"/>
    <p:sldId id="284" r:id="rId6"/>
    <p:sldId id="261" r:id="rId7"/>
    <p:sldId id="262" r:id="rId8"/>
    <p:sldId id="263" r:id="rId9"/>
    <p:sldId id="264" r:id="rId10"/>
    <p:sldId id="281" r:id="rId11"/>
    <p:sldId id="265" r:id="rId12"/>
    <p:sldId id="266" r:id="rId13"/>
    <p:sldId id="267" r:id="rId14"/>
    <p:sldId id="268" r:id="rId15"/>
    <p:sldId id="269" r:id="rId16"/>
    <p:sldId id="270" r:id="rId17"/>
    <p:sldId id="271" r:id="rId18"/>
    <p:sldId id="273" r:id="rId19"/>
    <p:sldId id="274" r:id="rId20"/>
    <p:sldId id="275" r:id="rId21"/>
    <p:sldId id="285" r:id="rId22"/>
    <p:sldId id="286" r:id="rId23"/>
    <p:sldId id="276" r:id="rId24"/>
    <p:sldId id="277" r:id="rId25"/>
    <p:sldId id="283" r:id="rId26"/>
    <p:sldId id="280" r:id="rId27"/>
    <p:sldId id="278"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76461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3AF19B-BE7B-4AD3-A3D3-6471499D9A2A}" type="datetimeFigureOut">
              <a:rPr lang="en-GB" smtClean="0"/>
              <a:t>30/05/2017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84569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525947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6747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682348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597890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643603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059986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13850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74792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2313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3AF19B-BE7B-4AD3-A3D3-6471499D9A2A}" type="datetimeFigureOut">
              <a:rPr lang="en-GB" smtClean="0"/>
              <a:t>30/05/2017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392843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3AF19B-BE7B-4AD3-A3D3-6471499D9A2A}" type="datetimeFigureOut">
              <a:rPr lang="en-GB" smtClean="0"/>
              <a:t>30/05/2017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23329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4117319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90997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43AF19B-BE7B-4AD3-A3D3-6471499D9A2A}" type="datetimeFigureOut">
              <a:rPr lang="en-GB" smtClean="0"/>
              <a:t>30/05/2017</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112725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3AF19B-BE7B-4AD3-A3D3-6471499D9A2A}" type="datetimeFigureOut">
              <a:rPr lang="en-GB" smtClean="0"/>
              <a:t>30/05/2017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ADABC2-990B-42B9-87B8-880509C20DA8}" type="slidenum">
              <a:rPr lang="en-GB" smtClean="0"/>
              <a:t>‹#›</a:t>
            </a:fld>
            <a:endParaRPr lang="en-GB"/>
          </a:p>
        </p:txBody>
      </p:sp>
    </p:spTree>
    <p:extLst>
      <p:ext uri="{BB962C8B-B14F-4D97-AF65-F5344CB8AC3E}">
        <p14:creationId xmlns:p14="http://schemas.microsoft.com/office/powerpoint/2010/main" val="274156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43AF19B-BE7B-4AD3-A3D3-6471499D9A2A}" type="datetimeFigureOut">
              <a:rPr lang="en-GB" smtClean="0"/>
              <a:t>30/05/2017</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5ADABC2-990B-42B9-87B8-880509C20DA8}" type="slidenum">
              <a:rPr lang="en-GB" smtClean="0"/>
              <a:t>‹#›</a:t>
            </a:fld>
            <a:endParaRPr lang="en-GB"/>
          </a:p>
        </p:txBody>
      </p:sp>
    </p:spTree>
    <p:extLst>
      <p:ext uri="{BB962C8B-B14F-4D97-AF65-F5344CB8AC3E}">
        <p14:creationId xmlns:p14="http://schemas.microsoft.com/office/powerpoint/2010/main" val="239746401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GFR MEASUREMENT IN THE DOG (AND OTHER ANIMALS)</a:t>
            </a:r>
          </a:p>
        </p:txBody>
      </p:sp>
      <p:sp>
        <p:nvSpPr>
          <p:cNvPr id="3" name="Subtitle 2"/>
          <p:cNvSpPr>
            <a:spLocks noGrp="1"/>
          </p:cNvSpPr>
          <p:nvPr>
            <p:ph type="subTitle" idx="1"/>
          </p:nvPr>
        </p:nvSpPr>
        <p:spPr/>
        <p:txBody>
          <a:bodyPr/>
          <a:lstStyle/>
          <a:p>
            <a:r>
              <a:rPr lang="en-GB" dirty="0"/>
              <a:t>Allison Gleadhill MA VetMB </a:t>
            </a:r>
            <a:r>
              <a:rPr lang="en-GB" dirty="0" err="1"/>
              <a:t>CertSAD</a:t>
            </a:r>
            <a:r>
              <a:rPr lang="en-GB" dirty="0"/>
              <a:t> </a:t>
            </a:r>
            <a:r>
              <a:rPr lang="en-GB" dirty="0" err="1"/>
              <a:t>CertSAM</a:t>
            </a:r>
            <a:r>
              <a:rPr lang="en-GB" dirty="0"/>
              <a:t> PHD MRCVS</a:t>
            </a:r>
          </a:p>
          <a:p>
            <a:r>
              <a:rPr lang="en-GB" dirty="0"/>
              <a:t>Crab Lane Vets, Harrogate</a:t>
            </a:r>
          </a:p>
        </p:txBody>
      </p:sp>
    </p:spTree>
    <p:extLst>
      <p:ext uri="{BB962C8B-B14F-4D97-AF65-F5344CB8AC3E}">
        <p14:creationId xmlns:p14="http://schemas.microsoft.com/office/powerpoint/2010/main" val="119419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  Compartment model for plasma clearance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66" y="2052638"/>
            <a:ext cx="6293643" cy="4195762"/>
          </a:xfrm>
        </p:spPr>
      </p:pic>
    </p:spTree>
    <p:extLst>
      <p:ext uri="{BB962C8B-B14F-4D97-AF65-F5344CB8AC3E}">
        <p14:creationId xmlns:p14="http://schemas.microsoft.com/office/powerpoint/2010/main" val="290441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A a1 B a2 calculated for each dog then GFR, GFR/ECFV &amp; ECFV all calculated</a:t>
            </a:r>
            <a:br>
              <a:rPr lang="en-GB" sz="2800" dirty="0"/>
            </a:br>
            <a:r>
              <a:rPr lang="en-GB" sz="2800" dirty="0"/>
              <a:t>Polynomial relationship of GFR/ECFV TO a2 derived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66" y="2052638"/>
            <a:ext cx="6293643" cy="4195762"/>
          </a:xfrm>
        </p:spPr>
      </p:pic>
    </p:spTree>
    <p:extLst>
      <p:ext uri="{BB962C8B-B14F-4D97-AF65-F5344CB8AC3E}">
        <p14:creationId xmlns:p14="http://schemas.microsoft.com/office/powerpoint/2010/main" val="103277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a:t>POLYNOMIAL RELATIONSHIP OF GFR/ECFV TO a2 DERIVED</a:t>
            </a:r>
            <a:br>
              <a:rPr lang="en-GB" sz="2800" dirty="0"/>
            </a:br>
            <a:r>
              <a:rPr lang="en-GB" sz="2800" dirty="0"/>
              <a:t>AT ‘SUBNORMAL’ GFR THEN GFR/ECFV = a2</a:t>
            </a:r>
            <a:br>
              <a:rPr lang="en-GB" sz="2800" dirty="0"/>
            </a:br>
            <a:r>
              <a:rPr lang="en-GB" sz="2000" dirty="0"/>
              <a:t>very similar graphs /equations produced for horses &amp; calves</a:t>
            </a:r>
            <a:endParaRPr lang="en-GB"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66" y="2052638"/>
            <a:ext cx="6293643" cy="4195762"/>
          </a:xfrm>
        </p:spPr>
      </p:pic>
    </p:spTree>
    <p:extLst>
      <p:ext uri="{BB962C8B-B14F-4D97-AF65-F5344CB8AC3E}">
        <p14:creationId xmlns:p14="http://schemas.microsoft.com/office/powerpoint/2010/main" val="404684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USING a2 TO GET GFR/ECFV</a:t>
            </a:r>
          </a:p>
        </p:txBody>
      </p:sp>
      <p:sp>
        <p:nvSpPr>
          <p:cNvPr id="3" name="Content Placeholder 2"/>
          <p:cNvSpPr>
            <a:spLocks noGrp="1"/>
          </p:cNvSpPr>
          <p:nvPr>
            <p:ph idx="1"/>
          </p:nvPr>
        </p:nvSpPr>
        <p:spPr/>
        <p:txBody>
          <a:bodyPr/>
          <a:lstStyle/>
          <a:p>
            <a:endParaRPr lang="en-GB" dirty="0"/>
          </a:p>
          <a:p>
            <a:r>
              <a:rPr lang="en-GB" dirty="0"/>
              <a:t>ONLY 3 BLOOD SAMPLES</a:t>
            </a:r>
          </a:p>
          <a:p>
            <a:r>
              <a:rPr lang="en-GB" dirty="0"/>
              <a:t>NO DOSE MEASUREMENT NEEDED – one less error</a:t>
            </a:r>
          </a:p>
          <a:p>
            <a:r>
              <a:rPr lang="en-GB" dirty="0"/>
              <a:t>POTENTAL USE OF EXTERNAL DETECTOR</a:t>
            </a:r>
          </a:p>
          <a:p>
            <a:r>
              <a:rPr lang="en-GB" dirty="0"/>
              <a:t>NORMALISATION OF GFR TO ECFV; ECFV MAY WELL BE THE MOST PHYSIOLOGICALLY APPROPRIATE PARAMETER FOR NORMALISATION</a:t>
            </a:r>
          </a:p>
          <a:p>
            <a:r>
              <a:rPr lang="en-GB" dirty="0"/>
              <a:t>EASY MATHS!</a:t>
            </a:r>
          </a:p>
          <a:p>
            <a:r>
              <a:rPr lang="en-GB" dirty="0"/>
              <a:t>AT SUBNORMAL GFR THEN a2 = GFR/ECFV</a:t>
            </a:r>
          </a:p>
        </p:txBody>
      </p:sp>
    </p:spTree>
    <p:extLst>
      <p:ext uri="{BB962C8B-B14F-4D97-AF65-F5344CB8AC3E}">
        <p14:creationId xmlns:p14="http://schemas.microsoft.com/office/powerpoint/2010/main" val="2919754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NORMALISING GFR</a:t>
            </a:r>
          </a:p>
        </p:txBody>
      </p:sp>
      <p:sp>
        <p:nvSpPr>
          <p:cNvPr id="3" name="Content Placeholder 2"/>
          <p:cNvSpPr>
            <a:spLocks noGrp="1"/>
          </p:cNvSpPr>
          <p:nvPr>
            <p:ph idx="1"/>
          </p:nvPr>
        </p:nvSpPr>
        <p:spPr>
          <a:xfrm>
            <a:off x="1104293" y="1284292"/>
            <a:ext cx="8946541" cy="5010491"/>
          </a:xfrm>
        </p:spPr>
        <p:txBody>
          <a:bodyPr>
            <a:normAutofit fontScale="70000" lnSpcReduction="20000"/>
          </a:bodyPr>
          <a:lstStyle/>
          <a:p>
            <a:r>
              <a:rPr lang="en-GB" sz="2900" dirty="0"/>
              <a:t>RANGE OF SIZES IN DOGS 3.8-74.5KG RANGE USED</a:t>
            </a:r>
          </a:p>
          <a:p>
            <a:r>
              <a:rPr lang="en-GB" sz="2900" dirty="0"/>
              <a:t>PEOPLE OFTEN USE PER BSA (BSA proxy for BMR), no gender difference in people using ECFV to normalise, no hyperfiltration in acromegaly –GFR increases, so does ECFV</a:t>
            </a:r>
          </a:p>
          <a:p>
            <a:r>
              <a:rPr lang="en-GB" sz="2900" dirty="0"/>
              <a:t>EXPONENT RELATING GFR TO ECFV IN DOG WITH NORMAL CREATININES CLOSER TO UNITY THAN THAT RELATING GFR TO BODYWEIGHT OR BSA</a:t>
            </a:r>
          </a:p>
          <a:p>
            <a:r>
              <a:rPr lang="en-GB" sz="2900" dirty="0"/>
              <a:t>BIWENGA FOUND EXPONENT RELATING GFR TO BODYWEIGHT TO BE 0.88 USING LARGE SIZE RANGE OF DOGS</a:t>
            </a:r>
          </a:p>
          <a:p>
            <a:r>
              <a:rPr lang="en-GB" sz="2900" dirty="0"/>
              <a:t>WE GOT 0.9 – v similar</a:t>
            </a:r>
          </a:p>
          <a:p>
            <a:r>
              <a:rPr lang="en-GB" sz="2900" dirty="0"/>
              <a:t>CROSS SPECIES STUDIES GET EXPONENTS RELATING GFR TO BODYWEIGHT OF 0.82-0.85 – close to those that relate BMR to bodyweight</a:t>
            </a:r>
          </a:p>
          <a:p>
            <a:r>
              <a:rPr lang="en-GB" sz="2900" dirty="0"/>
              <a:t>DOGS exponent relating renal weight to bodyweight is 0.63 whereas the cross species exponent is 0.85. Implies small dogs have relatively bigger kidneys than large dogs (or big dogs relatively smaller kidneys).</a:t>
            </a:r>
          </a:p>
          <a:p>
            <a:endParaRPr lang="en-GB" dirty="0"/>
          </a:p>
        </p:txBody>
      </p:sp>
    </p:spTree>
    <p:extLst>
      <p:ext uri="{BB962C8B-B14F-4D97-AF65-F5344CB8AC3E}">
        <p14:creationId xmlns:p14="http://schemas.microsoft.com/office/powerpoint/2010/main" val="229122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a:t>HORSE GFR/ECFV HAS SAME EXPONENT AS THAT DERIVED FOR DOGS; CALVES </a:t>
            </a:r>
            <a:r>
              <a:rPr lang="en-GB" sz="1800" dirty="0"/>
              <a:t>(&lt;51 DAYS OLD) </a:t>
            </a:r>
            <a:r>
              <a:rPr lang="en-GB" sz="2800" dirty="0"/>
              <a:t>ON SLIGHTLY DIFFERENT SLOPE – YOUNG ANIMALS WITH LARGER ECFVS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66" y="2052638"/>
            <a:ext cx="6293643" cy="4195762"/>
          </a:xfrm>
        </p:spPr>
      </p:pic>
    </p:spTree>
    <p:extLst>
      <p:ext uri="{BB962C8B-B14F-4D97-AF65-F5344CB8AC3E}">
        <p14:creationId xmlns:p14="http://schemas.microsoft.com/office/powerpoint/2010/main" val="12545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TECHNETIUM DTPA</a:t>
            </a:r>
          </a:p>
        </p:txBody>
      </p:sp>
      <p:sp>
        <p:nvSpPr>
          <p:cNvPr id="3" name="Content Placeholder 2"/>
          <p:cNvSpPr>
            <a:spLocks noGrp="1"/>
          </p:cNvSpPr>
          <p:nvPr>
            <p:ph idx="1"/>
          </p:nvPr>
        </p:nvSpPr>
        <p:spPr/>
        <p:txBody>
          <a:bodyPr/>
          <a:lstStyle/>
          <a:p>
            <a:r>
              <a:rPr lang="en-GB" dirty="0"/>
              <a:t>Appropriate filtration marker – freely filtered at glomerulus, not secreted/reabsorbed/ metabolised etc</a:t>
            </a:r>
          </a:p>
          <a:p>
            <a:r>
              <a:rPr lang="en-GB" dirty="0"/>
              <a:t>Accessible – had generator as used for equine bone scanning</a:t>
            </a:r>
          </a:p>
          <a:p>
            <a:r>
              <a:rPr lang="en-GB" dirty="0"/>
              <a:t>Easily &amp; accurately measured – access to gamma counter</a:t>
            </a:r>
          </a:p>
          <a:p>
            <a:r>
              <a:rPr lang="en-GB" dirty="0"/>
              <a:t>Short t ½ - ok to use in client owned dogs</a:t>
            </a:r>
          </a:p>
          <a:p>
            <a:r>
              <a:rPr lang="en-GB" dirty="0"/>
              <a:t>Short t ½ had t o be borne in mind when doing the maths!</a:t>
            </a:r>
          </a:p>
          <a:p>
            <a:r>
              <a:rPr lang="en-GB" dirty="0"/>
              <a:t>Not an in-practice test</a:t>
            </a:r>
          </a:p>
          <a:p>
            <a:r>
              <a:rPr lang="en-GB" dirty="0"/>
              <a:t>Use of external probe technique</a:t>
            </a:r>
          </a:p>
          <a:p>
            <a:r>
              <a:rPr lang="en-GB" dirty="0"/>
              <a:t>Could combine with imaging with gamma camera to assess individual renal filtration function</a:t>
            </a:r>
          </a:p>
        </p:txBody>
      </p:sp>
    </p:spTree>
    <p:extLst>
      <p:ext uri="{BB962C8B-B14F-4D97-AF65-F5344CB8AC3E}">
        <p14:creationId xmlns:p14="http://schemas.microsoft.com/office/powerpoint/2010/main" val="70183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EXTERNAL PROBE TECHNIQUE</a:t>
            </a:r>
          </a:p>
        </p:txBody>
      </p:sp>
      <p:sp>
        <p:nvSpPr>
          <p:cNvPr id="5" name="Content Placeholder 4"/>
          <p:cNvSpPr>
            <a:spLocks noGrp="1"/>
          </p:cNvSpPr>
          <p:nvPr>
            <p:ph sz="half" idx="1"/>
          </p:nvPr>
        </p:nvSpPr>
        <p:spPr/>
        <p:txBody>
          <a:bodyPr/>
          <a:lstStyle/>
          <a:p>
            <a:r>
              <a:rPr lang="en-GB" dirty="0"/>
              <a:t>Took 3 measurements at same time as blood sample to derive a2</a:t>
            </a:r>
          </a:p>
          <a:p>
            <a:r>
              <a:rPr lang="en-GB" dirty="0"/>
              <a:t>Head 2 best site</a:t>
            </a:r>
          </a:p>
          <a:p>
            <a:r>
              <a:rPr lang="en-GB" dirty="0"/>
              <a:t>Did a few cats (3) using head site – could be v useful in this species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654675" y="2690813"/>
            <a:ext cx="4395788" cy="2930525"/>
          </a:xfrm>
        </p:spPr>
      </p:pic>
    </p:spTree>
    <p:extLst>
      <p:ext uri="{BB962C8B-B14F-4D97-AF65-F5344CB8AC3E}">
        <p14:creationId xmlns:p14="http://schemas.microsoft.com/office/powerpoint/2010/main" val="4217221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MARKERS</a:t>
            </a:r>
            <a:br>
              <a:rPr lang="en-GB" dirty="0"/>
            </a:br>
            <a:endParaRPr lang="en-GB" dirty="0"/>
          </a:p>
        </p:txBody>
      </p:sp>
      <p:sp>
        <p:nvSpPr>
          <p:cNvPr id="3" name="Content Placeholder 2"/>
          <p:cNvSpPr>
            <a:spLocks noGrp="1"/>
          </p:cNvSpPr>
          <p:nvPr>
            <p:ph idx="1"/>
          </p:nvPr>
        </p:nvSpPr>
        <p:spPr/>
        <p:txBody>
          <a:bodyPr/>
          <a:lstStyle/>
          <a:p>
            <a:r>
              <a:rPr lang="en-GB" dirty="0"/>
              <a:t>INULIN – unavailability, assay issues</a:t>
            </a:r>
          </a:p>
          <a:p>
            <a:r>
              <a:rPr lang="en-GB" dirty="0"/>
              <a:t>EXOGENOUS/ENDOGENOUS CREATININE – some secretion </a:t>
            </a:r>
          </a:p>
          <a:p>
            <a:r>
              <a:rPr lang="en-GB" dirty="0"/>
              <a:t>IOHEXOL – fine. Used RENALYZER – potential issues – sample size (3ml plasma) needed, issues with machine containing a long lived isotope (</a:t>
            </a:r>
            <a:r>
              <a:rPr lang="en-GB" dirty="0" err="1"/>
              <a:t>Americanium</a:t>
            </a:r>
            <a:r>
              <a:rPr lang="en-GB" dirty="0"/>
              <a:t> 241 t1/2 432 years). </a:t>
            </a:r>
          </a:p>
          <a:p>
            <a:r>
              <a:rPr lang="en-GB" dirty="0"/>
              <a:t>NEW – FLOURESCENT LABELLED SINISTRIN. Only read about recently – use of external detector possible</a:t>
            </a:r>
          </a:p>
        </p:txBody>
      </p:sp>
    </p:spTree>
    <p:extLst>
      <p:ext uri="{BB962C8B-B14F-4D97-AF65-F5344CB8AC3E}">
        <p14:creationId xmlns:p14="http://schemas.microsoft.com/office/powerpoint/2010/main" val="220460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NORMAL</a:t>
            </a:r>
          </a:p>
        </p:txBody>
      </p:sp>
      <p:sp>
        <p:nvSpPr>
          <p:cNvPr id="3" name="Content Placeholder 2"/>
          <p:cNvSpPr>
            <a:spLocks noGrp="1"/>
          </p:cNvSpPr>
          <p:nvPr>
            <p:ph idx="1"/>
          </p:nvPr>
        </p:nvSpPr>
        <p:spPr/>
        <p:txBody>
          <a:bodyPr/>
          <a:lstStyle/>
          <a:p>
            <a:r>
              <a:rPr lang="en-GB" dirty="0"/>
              <a:t>POPULATION OF DOGS USED WERE ALL CLIENT OWNED &amp; HAD TO HAVE A REASON TO MEASURE GFR, NOT RANDOMLY SELECTED</a:t>
            </a:r>
          </a:p>
          <a:p>
            <a:r>
              <a:rPr lang="en-GB" dirty="0"/>
              <a:t>SOME DID HAVE CRF</a:t>
            </a:r>
          </a:p>
          <a:p>
            <a:r>
              <a:rPr lang="en-GB" dirty="0"/>
              <a:t>USED RESULTS FROM 48 DOGS THAT I WAS PRETTY SURE WERE CLINICALY NORMAL ‘WORRIED WELL’ TO DERIVE ‘NORMAL’ GFR</a:t>
            </a:r>
          </a:p>
          <a:p>
            <a:r>
              <a:rPr lang="en-GB" dirty="0"/>
              <a:t>IN THESE DOG GFR/ECFV WAS 0.0134 +/-0.0025 min-1 SO &gt;0.01 TAKEN AS NORMAL. </a:t>
            </a:r>
          </a:p>
          <a:p>
            <a:r>
              <a:rPr lang="en-GB" dirty="0"/>
              <a:t>CORRESPONDS TO @2ml/kg/min – similar to published normal ranges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71220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184400"/>
            <a:ext cx="9404723" cy="1498600"/>
          </a:xfrm>
        </p:spPr>
        <p:txBody>
          <a:bodyPr/>
          <a:lstStyle/>
          <a:p>
            <a:r>
              <a:rPr lang="en-GB" dirty="0"/>
              <a:t>Summary of work done during my PHD – hopefully not too dated!</a:t>
            </a:r>
          </a:p>
        </p:txBody>
      </p:sp>
    </p:spTree>
    <p:extLst>
      <p:ext uri="{BB962C8B-B14F-4D97-AF65-F5344CB8AC3E}">
        <p14:creationId xmlns:p14="http://schemas.microsoft.com/office/powerpoint/2010/main" val="4202081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FEEDING</a:t>
            </a:r>
          </a:p>
        </p:txBody>
      </p:sp>
      <p:sp>
        <p:nvSpPr>
          <p:cNvPr id="3" name="Content Placeholder 2"/>
          <p:cNvSpPr>
            <a:spLocks noGrp="1"/>
          </p:cNvSpPr>
          <p:nvPr>
            <p:ph idx="1"/>
          </p:nvPr>
        </p:nvSpPr>
        <p:spPr/>
        <p:txBody>
          <a:bodyPr/>
          <a:lstStyle/>
          <a:p>
            <a:r>
              <a:rPr lang="en-GB" dirty="0"/>
              <a:t>ALL STANDARD MEASUREMENTS MADE AFTER 12H FAST WITH FREE ACCESS TO WATER</a:t>
            </a:r>
          </a:p>
          <a:p>
            <a:r>
              <a:rPr lang="en-GB" dirty="0"/>
              <a:t>LOOKED AT 2 DOGS FASTED &amp; FED</a:t>
            </a:r>
          </a:p>
          <a:p>
            <a:r>
              <a:rPr lang="en-GB" dirty="0"/>
              <a:t>43% &amp; 50% INCREASE IN GFR/ECFV BETWEEN MEASUREMENTS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747853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VAMPIRE BAT </a:t>
            </a:r>
            <a:r>
              <a:rPr lang="en-GB" sz="2000" dirty="0"/>
              <a:t>(</a:t>
            </a:r>
            <a:r>
              <a:rPr lang="en-GB" sz="2000" dirty="0" err="1"/>
              <a:t>MacFarland</a:t>
            </a:r>
            <a:r>
              <a:rPr lang="en-GB" sz="2000" dirty="0"/>
              <a:t> &amp; </a:t>
            </a:r>
            <a:r>
              <a:rPr lang="en-GB" sz="2000" dirty="0" err="1"/>
              <a:t>Wimsatt</a:t>
            </a:r>
            <a:r>
              <a:rPr lang="en-GB" sz="2000" dirty="0"/>
              <a:t> 1969)</a:t>
            </a:r>
            <a:endParaRPr lang="en-GB" dirty="0"/>
          </a:p>
        </p:txBody>
      </p:sp>
      <p:sp>
        <p:nvSpPr>
          <p:cNvPr id="3" name="Content Placeholder 2"/>
          <p:cNvSpPr>
            <a:spLocks noGrp="1"/>
          </p:cNvSpPr>
          <p:nvPr>
            <p:ph idx="1"/>
          </p:nvPr>
        </p:nvSpPr>
        <p:spPr/>
        <p:txBody>
          <a:bodyPr>
            <a:normAutofit lnSpcReduction="10000"/>
          </a:bodyPr>
          <a:lstStyle/>
          <a:p>
            <a:r>
              <a:rPr lang="en-GB" dirty="0"/>
              <a:t>Infrequently (once a day) consume large high protein meal often &gt;37% bodyweight in short period of time</a:t>
            </a:r>
          </a:p>
          <a:p>
            <a:r>
              <a:rPr lang="en-GB" dirty="0"/>
              <a:t>Expands ECFV by 20-25%</a:t>
            </a:r>
          </a:p>
          <a:p>
            <a:r>
              <a:rPr lang="en-GB" dirty="0"/>
              <a:t>Too fat to fly!</a:t>
            </a:r>
          </a:p>
          <a:p>
            <a:r>
              <a:rPr lang="en-GB" dirty="0"/>
              <a:t>25% meal volume urinated within 1 hour</a:t>
            </a:r>
          </a:p>
          <a:p>
            <a:r>
              <a:rPr lang="en-GB" dirty="0"/>
              <a:t>High protein meal – rapid deamination &amp; increase in plasma urea &amp; osmolality – have to get rid of this</a:t>
            </a:r>
          </a:p>
          <a:p>
            <a:r>
              <a:rPr lang="en-GB" dirty="0"/>
              <a:t>Rest of time small animal, large surface area vulnerable to evaporative losses – have to conserve water</a:t>
            </a:r>
          </a:p>
          <a:p>
            <a:r>
              <a:rPr lang="en-GB" dirty="0"/>
              <a:t>GFR  not yet measured in vampire bat yet….</a:t>
            </a:r>
          </a:p>
          <a:p>
            <a:r>
              <a:rPr lang="en-GB" dirty="0"/>
              <a:t>……..Hummingbirds</a:t>
            </a:r>
          </a:p>
        </p:txBody>
      </p:sp>
    </p:spTree>
    <p:extLst>
      <p:ext uri="{BB962C8B-B14F-4D97-AF65-F5344CB8AC3E}">
        <p14:creationId xmlns:p14="http://schemas.microsoft.com/office/powerpoint/2010/main" val="428026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7502" y="1802295"/>
            <a:ext cx="9404723" cy="2478157"/>
          </a:xfrm>
        </p:spPr>
        <p:txBody>
          <a:bodyPr/>
          <a:lstStyle/>
          <a:p>
            <a:r>
              <a:rPr lang="en-GB" dirty="0"/>
              <a:t>INTERESTING CONCEPT – </a:t>
            </a:r>
            <a:br>
              <a:rPr lang="en-GB" dirty="0"/>
            </a:br>
            <a:r>
              <a:rPr lang="en-GB" dirty="0"/>
              <a:t>     THAT EATING IS A CHALLENGE</a:t>
            </a:r>
            <a:br>
              <a:rPr lang="en-GB" dirty="0"/>
            </a:br>
            <a:r>
              <a:rPr lang="en-GB" dirty="0"/>
              <a:t>        TO HOMEOSTASIS</a:t>
            </a:r>
          </a:p>
        </p:txBody>
      </p:sp>
    </p:spTree>
    <p:extLst>
      <p:ext uri="{BB962C8B-B14F-4D97-AF65-F5344CB8AC3E}">
        <p14:creationId xmlns:p14="http://schemas.microsoft.com/office/powerpoint/2010/main" val="278643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HYDRATION</a:t>
            </a:r>
          </a:p>
        </p:txBody>
      </p:sp>
      <p:sp>
        <p:nvSpPr>
          <p:cNvPr id="3" name="Content Placeholder 2"/>
          <p:cNvSpPr>
            <a:spLocks noGrp="1"/>
          </p:cNvSpPr>
          <p:nvPr>
            <p:ph idx="1"/>
          </p:nvPr>
        </p:nvSpPr>
        <p:spPr/>
        <p:txBody>
          <a:bodyPr/>
          <a:lstStyle/>
          <a:p>
            <a:r>
              <a:rPr lang="en-GB" dirty="0"/>
              <a:t>Previously demonstrated that fluid loading &amp; fluid restriction will change GFR in the dog</a:t>
            </a:r>
          </a:p>
          <a:p>
            <a:r>
              <a:rPr lang="en-GB" dirty="0"/>
              <a:t>Seasonal change in GFR between wet &amp; dry season in sheep in Pakistan</a:t>
            </a:r>
          </a:p>
        </p:txBody>
      </p:sp>
    </p:spTree>
    <p:extLst>
      <p:ext uri="{BB962C8B-B14F-4D97-AF65-F5344CB8AC3E}">
        <p14:creationId xmlns:p14="http://schemas.microsoft.com/office/powerpoint/2010/main" val="1391098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AND GFR</a:t>
            </a:r>
          </a:p>
        </p:txBody>
      </p:sp>
      <p:sp>
        <p:nvSpPr>
          <p:cNvPr id="3" name="Content Placeholder 2"/>
          <p:cNvSpPr>
            <a:spLocks noGrp="1"/>
          </p:cNvSpPr>
          <p:nvPr>
            <p:ph idx="1"/>
          </p:nvPr>
        </p:nvSpPr>
        <p:spPr/>
        <p:txBody>
          <a:bodyPr/>
          <a:lstStyle/>
          <a:p>
            <a:r>
              <a:rPr lang="en-GB" dirty="0"/>
              <a:t>Pre Atlanta Olympics</a:t>
            </a:r>
          </a:p>
          <a:p>
            <a:r>
              <a:rPr lang="en-GB" dirty="0"/>
              <a:t>Gave horses TC DTPA took 3 samples during each phase of different exercise intensities (not extreme) when on treadmills. Looked at change in slope to see altered GFR/ECFV with exercise</a:t>
            </a:r>
          </a:p>
          <a:p>
            <a:r>
              <a:rPr lang="en-GB" dirty="0"/>
              <a:t>GFR/ECFV fell between 20-65%</a:t>
            </a:r>
          </a:p>
          <a:p>
            <a:r>
              <a:rPr lang="en-GB" dirty="0"/>
              <a:t>Only 4 horses but illustration of technique</a:t>
            </a:r>
          </a:p>
        </p:txBody>
      </p:sp>
    </p:spTree>
    <p:extLst>
      <p:ext uri="{BB962C8B-B14F-4D97-AF65-F5344CB8AC3E}">
        <p14:creationId xmlns:p14="http://schemas.microsoft.com/office/powerpoint/2010/main" val="471204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LOOKING AT CHANGES IN a2 AT DIFFERENT LEVELS OF EXERCISE IN HORSES</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035" y="2052638"/>
            <a:ext cx="7951303" cy="4195762"/>
          </a:xfrm>
        </p:spPr>
      </p:pic>
    </p:spTree>
    <p:extLst>
      <p:ext uri="{BB962C8B-B14F-4D97-AF65-F5344CB8AC3E}">
        <p14:creationId xmlns:p14="http://schemas.microsoft.com/office/powerpoint/2010/main" val="2357437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DROP IN a2 GFR/ECFV &amp; GFR (little change in EFCV with exercise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66" y="2052638"/>
            <a:ext cx="6293643" cy="4195762"/>
          </a:xfrm>
        </p:spPr>
      </p:pic>
    </p:spTree>
    <p:extLst>
      <p:ext uri="{BB962C8B-B14F-4D97-AF65-F5344CB8AC3E}">
        <p14:creationId xmlns:p14="http://schemas.microsoft.com/office/powerpoint/2010/main" val="385922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THYROID STATUS</a:t>
            </a:r>
          </a:p>
        </p:txBody>
      </p:sp>
      <p:sp>
        <p:nvSpPr>
          <p:cNvPr id="3" name="Content Placeholder 2"/>
          <p:cNvSpPr>
            <a:spLocks noGrp="1"/>
          </p:cNvSpPr>
          <p:nvPr>
            <p:ph idx="1"/>
          </p:nvPr>
        </p:nvSpPr>
        <p:spPr/>
        <p:txBody>
          <a:bodyPr/>
          <a:lstStyle/>
          <a:p>
            <a:r>
              <a:rPr lang="en-GB" dirty="0"/>
              <a:t>More recent studies showing that over &amp; underactive thyroid status increases &amp; decrease GFR respectively. </a:t>
            </a:r>
            <a:r>
              <a:rPr lang="en-GB" dirty="0" err="1"/>
              <a:t>Overfiltration</a:t>
            </a:r>
            <a:r>
              <a:rPr lang="en-GB" dirty="0"/>
              <a:t> may be damaging to kidneys in hyperthyroid cats &amp; may give false sense of ‘ok’ renal function as assessed by </a:t>
            </a:r>
            <a:r>
              <a:rPr lang="en-GB" dirty="0" err="1"/>
              <a:t>pretreatment</a:t>
            </a:r>
            <a:r>
              <a:rPr lang="en-GB" dirty="0"/>
              <a:t> creatinine levels</a:t>
            </a:r>
          </a:p>
          <a:p>
            <a:r>
              <a:rPr lang="en-GB" dirty="0"/>
              <a:t>ONE anecdotal EBT seen with hypothyroidism &amp; slightly  elevated creatinine; had low GFR @60% normal. Retested after treatment when creatinine was normal, dog was normal &amp; GFR now in normal range. The time we used the gamma camera – specifically because this was a well behaved dog with a very ‘flat’ back that would balance on the gamma camera nicely. Turned out to only have 1 kidney!</a:t>
            </a:r>
          </a:p>
        </p:txBody>
      </p:sp>
    </p:spTree>
    <p:extLst>
      <p:ext uri="{BB962C8B-B14F-4D97-AF65-F5344CB8AC3E}">
        <p14:creationId xmlns:p14="http://schemas.microsoft.com/office/powerpoint/2010/main" val="754679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Glass/>
                    </a14:imgEffect>
                  </a14:imgLayer>
                </a14:imgProps>
              </a:ext>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591956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GFR</a:t>
            </a:r>
          </a:p>
        </p:txBody>
      </p:sp>
      <p:sp>
        <p:nvSpPr>
          <p:cNvPr id="3" name="Content Placeholder 2"/>
          <p:cNvSpPr>
            <a:spLocks noGrp="1"/>
          </p:cNvSpPr>
          <p:nvPr>
            <p:ph idx="1"/>
          </p:nvPr>
        </p:nvSpPr>
        <p:spPr/>
        <p:txBody>
          <a:bodyPr/>
          <a:lstStyle/>
          <a:p>
            <a:r>
              <a:rPr lang="en-GB" sz="3200" dirty="0"/>
              <a:t>VOLUME OF PLASMA FILTERED BY KIDNEYS PER UNIT TIME</a:t>
            </a:r>
          </a:p>
          <a:p>
            <a:r>
              <a:rPr lang="en-GB" sz="3200" dirty="0"/>
              <a:t>USING A FILTRATION MAKER = VOLUME OF PLASMA WHICH WOULD HAVE TO BE TOTALLY CLEARED OF A SUBSTANCE IN ORDER TO GIVE THE AMOUNT OF MARKER APPEARING IN URINE IN SAME PERIOD OF TIME</a:t>
            </a:r>
          </a:p>
          <a:p>
            <a:endParaRPr lang="en-GB" dirty="0"/>
          </a:p>
        </p:txBody>
      </p:sp>
    </p:spTree>
    <p:extLst>
      <p:ext uri="{BB962C8B-B14F-4D97-AF65-F5344CB8AC3E}">
        <p14:creationId xmlns:p14="http://schemas.microsoft.com/office/powerpoint/2010/main" val="386854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MEASURE GFR?</a:t>
            </a:r>
          </a:p>
        </p:txBody>
      </p:sp>
      <p:sp>
        <p:nvSpPr>
          <p:cNvPr id="3" name="Content Placeholder 2"/>
          <p:cNvSpPr>
            <a:spLocks noGrp="1"/>
          </p:cNvSpPr>
          <p:nvPr>
            <p:ph idx="1"/>
          </p:nvPr>
        </p:nvSpPr>
        <p:spPr/>
        <p:txBody>
          <a:bodyPr>
            <a:normAutofit fontScale="92500" lnSpcReduction="10000"/>
          </a:bodyPr>
          <a:lstStyle/>
          <a:p>
            <a:r>
              <a:rPr lang="en-GB" dirty="0"/>
              <a:t>MEASURES FILTRATION FUNCTION OF KIDNEY – MAIN DETERMINANT OF EXCRETORY FUNCTION</a:t>
            </a:r>
          </a:p>
          <a:p>
            <a:r>
              <a:rPr lang="en-GB" dirty="0"/>
              <a:t>TRADITIONAL BIOCHEMICAL MARKERS OF RENAL FUNCTION RELATIVELY INSENSITIVE TO REDUCED FUNCTION UNTIL LARGE LOSSES OF RENAL FUNCTION HAVE OCCURED</a:t>
            </a:r>
          </a:p>
          <a:p>
            <a:r>
              <a:rPr lang="en-GB" dirty="0"/>
              <a:t>ABLE TO PICK UP SMALLER DECREMENTS IN RENAL FILTRATION FUNCTION THAN CREATININE IN RENAL INSUFFICIENCY</a:t>
            </a:r>
          </a:p>
          <a:p>
            <a:r>
              <a:rPr lang="en-GB" dirty="0"/>
              <a:t>NEED ABSOLUTE MEASURE OF RENAL FUNCTION TO ASSESS EFFICACY OF OTHER TESTS OF DETECTING REDUCED FUNCTION</a:t>
            </a:r>
          </a:p>
          <a:p>
            <a:r>
              <a:rPr lang="en-GB" dirty="0"/>
              <a:t>NEED TO BEAR IN MIND THAT PRE RENAL DISEASE &amp; PHSIOLOGICAL STATES CAN AFFECT GRF</a:t>
            </a:r>
          </a:p>
          <a:p>
            <a:r>
              <a:rPr lang="en-GB" dirty="0"/>
              <a:t>NOT A SCREENING TEST</a:t>
            </a:r>
          </a:p>
        </p:txBody>
      </p:sp>
    </p:spTree>
    <p:extLst>
      <p:ext uri="{BB962C8B-B14F-4D97-AF65-F5344CB8AC3E}">
        <p14:creationId xmlns:p14="http://schemas.microsoft.com/office/powerpoint/2010/main" val="94857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BREED DATA &amp; CREATININE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2569000"/>
              </p:ext>
            </p:extLst>
          </p:nvPr>
        </p:nvGraphicFramePr>
        <p:xfrm>
          <a:off x="1103682" y="1391478"/>
          <a:ext cx="8947152" cy="5256793"/>
        </p:xfrm>
        <a:graphic>
          <a:graphicData uri="http://schemas.openxmlformats.org/drawingml/2006/table">
            <a:tbl>
              <a:tblPr firstRow="1" bandRow="1">
                <a:tableStyleId>{5C22544A-7EE6-4342-B048-85BDC9FD1C3A}</a:tableStyleId>
              </a:tblPr>
              <a:tblGrid>
                <a:gridCol w="2236788">
                  <a:extLst>
                    <a:ext uri="{9D8B030D-6E8A-4147-A177-3AD203B41FA5}">
                      <a16:colId xmlns:a16="http://schemas.microsoft.com/office/drawing/2014/main" val="1251518333"/>
                    </a:ext>
                  </a:extLst>
                </a:gridCol>
                <a:gridCol w="2236788">
                  <a:extLst>
                    <a:ext uri="{9D8B030D-6E8A-4147-A177-3AD203B41FA5}">
                      <a16:colId xmlns:a16="http://schemas.microsoft.com/office/drawing/2014/main" val="3829671609"/>
                    </a:ext>
                  </a:extLst>
                </a:gridCol>
                <a:gridCol w="2236788">
                  <a:extLst>
                    <a:ext uri="{9D8B030D-6E8A-4147-A177-3AD203B41FA5}">
                      <a16:colId xmlns:a16="http://schemas.microsoft.com/office/drawing/2014/main" val="4242362904"/>
                    </a:ext>
                  </a:extLst>
                </a:gridCol>
                <a:gridCol w="2236788">
                  <a:extLst>
                    <a:ext uri="{9D8B030D-6E8A-4147-A177-3AD203B41FA5}">
                      <a16:colId xmlns:a16="http://schemas.microsoft.com/office/drawing/2014/main" val="4221043821"/>
                    </a:ext>
                  </a:extLst>
                </a:gridCol>
              </a:tblGrid>
              <a:tr h="806713">
                <a:tc>
                  <a:txBody>
                    <a:bodyPr/>
                    <a:lstStyle/>
                    <a:p>
                      <a:r>
                        <a:rPr lang="en-GB" dirty="0"/>
                        <a:t>BREED</a:t>
                      </a:r>
                    </a:p>
                  </a:txBody>
                  <a:tcPr/>
                </a:tc>
                <a:tc>
                  <a:txBody>
                    <a:bodyPr/>
                    <a:lstStyle/>
                    <a:p>
                      <a:r>
                        <a:rPr lang="en-GB" dirty="0"/>
                        <a:t>MEAD</a:t>
                      </a:r>
                    </a:p>
                  </a:txBody>
                  <a:tcPr/>
                </a:tc>
                <a:tc>
                  <a:txBody>
                    <a:bodyPr/>
                    <a:lstStyle/>
                    <a:p>
                      <a:r>
                        <a:rPr lang="en-GB" dirty="0"/>
                        <a:t>SD</a:t>
                      </a:r>
                    </a:p>
                  </a:txBody>
                  <a:tcPr/>
                </a:tc>
                <a:tc>
                  <a:txBody>
                    <a:bodyPr/>
                    <a:lstStyle/>
                    <a:p>
                      <a:r>
                        <a:rPr lang="en-GB" dirty="0"/>
                        <a:t>RANGE</a:t>
                      </a:r>
                    </a:p>
                  </a:txBody>
                  <a:tcPr/>
                </a:tc>
                <a:extLst>
                  <a:ext uri="{0D108BD9-81ED-4DB2-BD59-A6C34878D82A}">
                    <a16:rowId xmlns:a16="http://schemas.microsoft.com/office/drawing/2014/main" val="1420098068"/>
                  </a:ext>
                </a:extLst>
              </a:tr>
              <a:tr h="370840">
                <a:tc>
                  <a:txBody>
                    <a:bodyPr/>
                    <a:lstStyle/>
                    <a:p>
                      <a:r>
                        <a:rPr lang="en-GB" dirty="0"/>
                        <a:t>ALL</a:t>
                      </a:r>
                    </a:p>
                  </a:txBody>
                  <a:tcPr/>
                </a:tc>
                <a:tc>
                  <a:txBody>
                    <a:bodyPr/>
                    <a:lstStyle/>
                    <a:p>
                      <a:r>
                        <a:rPr lang="en-GB" dirty="0"/>
                        <a:t>86</a:t>
                      </a:r>
                    </a:p>
                  </a:txBody>
                  <a:tcPr/>
                </a:tc>
                <a:tc>
                  <a:txBody>
                    <a:bodyPr/>
                    <a:lstStyle/>
                    <a:p>
                      <a:r>
                        <a:rPr lang="en-GB" dirty="0"/>
                        <a:t>24</a:t>
                      </a:r>
                    </a:p>
                  </a:txBody>
                  <a:tcPr/>
                </a:tc>
                <a:tc>
                  <a:txBody>
                    <a:bodyPr/>
                    <a:lstStyle/>
                    <a:p>
                      <a:r>
                        <a:rPr lang="en-GB" dirty="0"/>
                        <a:t>39-134</a:t>
                      </a:r>
                    </a:p>
                  </a:txBody>
                  <a:tcPr/>
                </a:tc>
                <a:extLst>
                  <a:ext uri="{0D108BD9-81ED-4DB2-BD59-A6C34878D82A}">
                    <a16:rowId xmlns:a16="http://schemas.microsoft.com/office/drawing/2014/main" val="661643877"/>
                  </a:ext>
                </a:extLst>
              </a:tr>
              <a:tr h="370840">
                <a:tc>
                  <a:txBody>
                    <a:bodyPr/>
                    <a:lstStyle/>
                    <a:p>
                      <a:r>
                        <a:rPr lang="en-GB" dirty="0"/>
                        <a:t>GIANT</a:t>
                      </a:r>
                    </a:p>
                  </a:txBody>
                  <a:tcPr/>
                </a:tc>
                <a:tc>
                  <a:txBody>
                    <a:bodyPr/>
                    <a:lstStyle/>
                    <a:p>
                      <a:r>
                        <a:rPr lang="en-GB" dirty="0"/>
                        <a:t>106</a:t>
                      </a:r>
                    </a:p>
                  </a:txBody>
                  <a:tcPr/>
                </a:tc>
                <a:tc>
                  <a:txBody>
                    <a:bodyPr/>
                    <a:lstStyle/>
                    <a:p>
                      <a:r>
                        <a:rPr lang="en-GB" dirty="0"/>
                        <a:t>23</a:t>
                      </a:r>
                    </a:p>
                  </a:txBody>
                  <a:tcPr/>
                </a:tc>
                <a:tc>
                  <a:txBody>
                    <a:bodyPr/>
                    <a:lstStyle/>
                    <a:p>
                      <a:r>
                        <a:rPr lang="en-GB" dirty="0"/>
                        <a:t>64-151</a:t>
                      </a:r>
                    </a:p>
                  </a:txBody>
                  <a:tcPr/>
                </a:tc>
                <a:extLst>
                  <a:ext uri="{0D108BD9-81ED-4DB2-BD59-A6C34878D82A}">
                    <a16:rowId xmlns:a16="http://schemas.microsoft.com/office/drawing/2014/main" val="2334064528"/>
                  </a:ext>
                </a:extLst>
              </a:tr>
              <a:tr h="370840">
                <a:tc>
                  <a:txBody>
                    <a:bodyPr/>
                    <a:lstStyle/>
                    <a:p>
                      <a:r>
                        <a:rPr lang="en-GB" dirty="0"/>
                        <a:t>DOBERMAN</a:t>
                      </a:r>
                    </a:p>
                  </a:txBody>
                  <a:tcPr/>
                </a:tc>
                <a:tc>
                  <a:txBody>
                    <a:bodyPr/>
                    <a:lstStyle/>
                    <a:p>
                      <a:r>
                        <a:rPr lang="en-GB" dirty="0"/>
                        <a:t>92</a:t>
                      </a:r>
                    </a:p>
                  </a:txBody>
                  <a:tcPr/>
                </a:tc>
                <a:tc>
                  <a:txBody>
                    <a:bodyPr/>
                    <a:lstStyle/>
                    <a:p>
                      <a:r>
                        <a:rPr lang="en-GB" dirty="0"/>
                        <a:t>21</a:t>
                      </a:r>
                    </a:p>
                  </a:txBody>
                  <a:tcPr/>
                </a:tc>
                <a:tc>
                  <a:txBody>
                    <a:bodyPr/>
                    <a:lstStyle/>
                    <a:p>
                      <a:r>
                        <a:rPr lang="en-GB" dirty="0"/>
                        <a:t>50-134</a:t>
                      </a:r>
                    </a:p>
                  </a:txBody>
                  <a:tcPr/>
                </a:tc>
                <a:extLst>
                  <a:ext uri="{0D108BD9-81ED-4DB2-BD59-A6C34878D82A}">
                    <a16:rowId xmlns:a16="http://schemas.microsoft.com/office/drawing/2014/main" val="1952549125"/>
                  </a:ext>
                </a:extLst>
              </a:tr>
              <a:tr h="370840">
                <a:tc>
                  <a:txBody>
                    <a:bodyPr/>
                    <a:lstStyle/>
                    <a:p>
                      <a:r>
                        <a:rPr lang="en-GB" dirty="0"/>
                        <a:t>GSD</a:t>
                      </a:r>
                    </a:p>
                  </a:txBody>
                  <a:tcPr/>
                </a:tc>
                <a:tc>
                  <a:txBody>
                    <a:bodyPr/>
                    <a:lstStyle/>
                    <a:p>
                      <a:r>
                        <a:rPr lang="en-GB" dirty="0"/>
                        <a:t>96</a:t>
                      </a:r>
                    </a:p>
                  </a:txBody>
                  <a:tcPr/>
                </a:tc>
                <a:tc>
                  <a:txBody>
                    <a:bodyPr/>
                    <a:lstStyle/>
                    <a:p>
                      <a:r>
                        <a:rPr lang="en-GB" dirty="0"/>
                        <a:t>21</a:t>
                      </a:r>
                    </a:p>
                  </a:txBody>
                  <a:tcPr/>
                </a:tc>
                <a:tc>
                  <a:txBody>
                    <a:bodyPr/>
                    <a:lstStyle/>
                    <a:p>
                      <a:r>
                        <a:rPr lang="en-GB" dirty="0"/>
                        <a:t>53-138</a:t>
                      </a:r>
                    </a:p>
                  </a:txBody>
                  <a:tcPr/>
                </a:tc>
                <a:extLst>
                  <a:ext uri="{0D108BD9-81ED-4DB2-BD59-A6C34878D82A}">
                    <a16:rowId xmlns:a16="http://schemas.microsoft.com/office/drawing/2014/main" val="4271624855"/>
                  </a:ext>
                </a:extLst>
              </a:tr>
              <a:tr h="370840">
                <a:tc>
                  <a:txBody>
                    <a:bodyPr/>
                    <a:lstStyle/>
                    <a:p>
                      <a:r>
                        <a:rPr lang="en-GB" dirty="0"/>
                        <a:t>LAB/RET</a:t>
                      </a:r>
                    </a:p>
                  </a:txBody>
                  <a:tcPr/>
                </a:tc>
                <a:tc>
                  <a:txBody>
                    <a:bodyPr/>
                    <a:lstStyle/>
                    <a:p>
                      <a:r>
                        <a:rPr lang="en-GB" dirty="0"/>
                        <a:t>88</a:t>
                      </a:r>
                    </a:p>
                  </a:txBody>
                  <a:tcPr/>
                </a:tc>
                <a:tc>
                  <a:txBody>
                    <a:bodyPr/>
                    <a:lstStyle/>
                    <a:p>
                      <a:r>
                        <a:rPr lang="en-GB" dirty="0"/>
                        <a:t>22</a:t>
                      </a:r>
                    </a:p>
                  </a:txBody>
                  <a:tcPr/>
                </a:tc>
                <a:tc>
                  <a:txBody>
                    <a:bodyPr/>
                    <a:lstStyle/>
                    <a:p>
                      <a:r>
                        <a:rPr lang="en-GB" dirty="0"/>
                        <a:t>44-149</a:t>
                      </a:r>
                    </a:p>
                  </a:txBody>
                  <a:tcPr/>
                </a:tc>
                <a:extLst>
                  <a:ext uri="{0D108BD9-81ED-4DB2-BD59-A6C34878D82A}">
                    <a16:rowId xmlns:a16="http://schemas.microsoft.com/office/drawing/2014/main" val="788222384"/>
                  </a:ext>
                </a:extLst>
              </a:tr>
              <a:tr h="370840">
                <a:tc>
                  <a:txBody>
                    <a:bodyPr/>
                    <a:lstStyle/>
                    <a:p>
                      <a:r>
                        <a:rPr lang="en-GB" dirty="0"/>
                        <a:t>GAZEHOUND</a:t>
                      </a:r>
                    </a:p>
                  </a:txBody>
                  <a:tcPr/>
                </a:tc>
                <a:tc>
                  <a:txBody>
                    <a:bodyPr/>
                    <a:lstStyle/>
                    <a:p>
                      <a:r>
                        <a:rPr lang="en-GB" dirty="0"/>
                        <a:t>106</a:t>
                      </a:r>
                    </a:p>
                  </a:txBody>
                  <a:tcPr/>
                </a:tc>
                <a:tc>
                  <a:txBody>
                    <a:bodyPr/>
                    <a:lstStyle/>
                    <a:p>
                      <a:r>
                        <a:rPr lang="en-GB" dirty="0"/>
                        <a:t>23</a:t>
                      </a:r>
                    </a:p>
                  </a:txBody>
                  <a:tcPr/>
                </a:tc>
                <a:tc>
                  <a:txBody>
                    <a:bodyPr/>
                    <a:lstStyle/>
                    <a:p>
                      <a:r>
                        <a:rPr lang="en-GB" dirty="0"/>
                        <a:t>60-152</a:t>
                      </a:r>
                    </a:p>
                  </a:txBody>
                  <a:tcPr/>
                </a:tc>
                <a:extLst>
                  <a:ext uri="{0D108BD9-81ED-4DB2-BD59-A6C34878D82A}">
                    <a16:rowId xmlns:a16="http://schemas.microsoft.com/office/drawing/2014/main" val="373574423"/>
                  </a:ext>
                </a:extLst>
              </a:tr>
              <a:tr h="370840">
                <a:tc>
                  <a:txBody>
                    <a:bodyPr/>
                    <a:lstStyle/>
                    <a:p>
                      <a:r>
                        <a:rPr lang="en-GB" dirty="0"/>
                        <a:t>SETTER</a:t>
                      </a:r>
                    </a:p>
                  </a:txBody>
                  <a:tcPr/>
                </a:tc>
                <a:tc>
                  <a:txBody>
                    <a:bodyPr/>
                    <a:lstStyle/>
                    <a:p>
                      <a:r>
                        <a:rPr lang="en-GB" dirty="0"/>
                        <a:t>79</a:t>
                      </a:r>
                    </a:p>
                  </a:txBody>
                  <a:tcPr/>
                </a:tc>
                <a:tc>
                  <a:txBody>
                    <a:bodyPr/>
                    <a:lstStyle/>
                    <a:p>
                      <a:r>
                        <a:rPr lang="en-GB" dirty="0"/>
                        <a:t>16</a:t>
                      </a:r>
                    </a:p>
                  </a:txBody>
                  <a:tcPr/>
                </a:tc>
                <a:tc>
                  <a:txBody>
                    <a:bodyPr/>
                    <a:lstStyle/>
                    <a:p>
                      <a:r>
                        <a:rPr lang="en-GB" dirty="0"/>
                        <a:t>47-110</a:t>
                      </a:r>
                    </a:p>
                  </a:txBody>
                  <a:tcPr/>
                </a:tc>
                <a:extLst>
                  <a:ext uri="{0D108BD9-81ED-4DB2-BD59-A6C34878D82A}">
                    <a16:rowId xmlns:a16="http://schemas.microsoft.com/office/drawing/2014/main" val="4197113841"/>
                  </a:ext>
                </a:extLst>
              </a:tr>
              <a:tr h="370840">
                <a:tc>
                  <a:txBody>
                    <a:bodyPr/>
                    <a:lstStyle/>
                    <a:p>
                      <a:r>
                        <a:rPr lang="en-GB" dirty="0"/>
                        <a:t>BOXER</a:t>
                      </a:r>
                    </a:p>
                  </a:txBody>
                  <a:tcPr/>
                </a:tc>
                <a:tc>
                  <a:txBody>
                    <a:bodyPr/>
                    <a:lstStyle/>
                    <a:p>
                      <a:r>
                        <a:rPr lang="en-GB" dirty="0"/>
                        <a:t>100</a:t>
                      </a:r>
                    </a:p>
                  </a:txBody>
                  <a:tcPr/>
                </a:tc>
                <a:tc>
                  <a:txBody>
                    <a:bodyPr/>
                    <a:lstStyle/>
                    <a:p>
                      <a:r>
                        <a:rPr lang="en-GB" dirty="0"/>
                        <a:t>20</a:t>
                      </a:r>
                    </a:p>
                  </a:txBody>
                  <a:tcPr/>
                </a:tc>
                <a:tc>
                  <a:txBody>
                    <a:bodyPr/>
                    <a:lstStyle/>
                    <a:p>
                      <a:r>
                        <a:rPr lang="en-GB" dirty="0"/>
                        <a:t>59-140</a:t>
                      </a:r>
                    </a:p>
                  </a:txBody>
                  <a:tcPr/>
                </a:tc>
                <a:extLst>
                  <a:ext uri="{0D108BD9-81ED-4DB2-BD59-A6C34878D82A}">
                    <a16:rowId xmlns:a16="http://schemas.microsoft.com/office/drawing/2014/main" val="1745753529"/>
                  </a:ext>
                </a:extLst>
              </a:tr>
              <a:tr h="370840">
                <a:tc>
                  <a:txBody>
                    <a:bodyPr/>
                    <a:lstStyle/>
                    <a:p>
                      <a:r>
                        <a:rPr lang="en-GB" dirty="0"/>
                        <a:t>SPANIEL</a:t>
                      </a:r>
                    </a:p>
                  </a:txBody>
                  <a:tcPr/>
                </a:tc>
                <a:tc>
                  <a:txBody>
                    <a:bodyPr/>
                    <a:lstStyle/>
                    <a:p>
                      <a:r>
                        <a:rPr lang="en-GB" dirty="0"/>
                        <a:t>74</a:t>
                      </a:r>
                    </a:p>
                  </a:txBody>
                  <a:tcPr/>
                </a:tc>
                <a:tc>
                  <a:txBody>
                    <a:bodyPr/>
                    <a:lstStyle/>
                    <a:p>
                      <a:r>
                        <a:rPr lang="en-GB" dirty="0"/>
                        <a:t>19</a:t>
                      </a:r>
                    </a:p>
                  </a:txBody>
                  <a:tcPr/>
                </a:tc>
                <a:tc>
                  <a:txBody>
                    <a:bodyPr/>
                    <a:lstStyle/>
                    <a:p>
                      <a:r>
                        <a:rPr lang="en-GB" dirty="0"/>
                        <a:t>36-111</a:t>
                      </a:r>
                    </a:p>
                  </a:txBody>
                  <a:tcPr/>
                </a:tc>
                <a:extLst>
                  <a:ext uri="{0D108BD9-81ED-4DB2-BD59-A6C34878D82A}">
                    <a16:rowId xmlns:a16="http://schemas.microsoft.com/office/drawing/2014/main" val="4042163484"/>
                  </a:ext>
                </a:extLst>
              </a:tr>
              <a:tr h="370840">
                <a:tc>
                  <a:txBody>
                    <a:bodyPr/>
                    <a:lstStyle/>
                    <a:p>
                      <a:r>
                        <a:rPr lang="en-GB" dirty="0"/>
                        <a:t>CAV K CH SPANIEL</a:t>
                      </a:r>
                    </a:p>
                  </a:txBody>
                  <a:tcPr/>
                </a:tc>
                <a:tc>
                  <a:txBody>
                    <a:bodyPr/>
                    <a:lstStyle/>
                    <a:p>
                      <a:r>
                        <a:rPr lang="en-GB" dirty="0"/>
                        <a:t>71</a:t>
                      </a:r>
                    </a:p>
                  </a:txBody>
                  <a:tcPr/>
                </a:tc>
                <a:tc>
                  <a:txBody>
                    <a:bodyPr/>
                    <a:lstStyle/>
                    <a:p>
                      <a:r>
                        <a:rPr lang="en-GB" dirty="0"/>
                        <a:t>17</a:t>
                      </a:r>
                    </a:p>
                  </a:txBody>
                  <a:tcPr/>
                </a:tc>
                <a:tc>
                  <a:txBody>
                    <a:bodyPr/>
                    <a:lstStyle/>
                    <a:p>
                      <a:r>
                        <a:rPr lang="en-GB" dirty="0"/>
                        <a:t>37-104</a:t>
                      </a:r>
                    </a:p>
                  </a:txBody>
                  <a:tcPr/>
                </a:tc>
                <a:extLst>
                  <a:ext uri="{0D108BD9-81ED-4DB2-BD59-A6C34878D82A}">
                    <a16:rowId xmlns:a16="http://schemas.microsoft.com/office/drawing/2014/main" val="1274975907"/>
                  </a:ext>
                </a:extLst>
              </a:tr>
              <a:tr h="370840">
                <a:tc>
                  <a:txBody>
                    <a:bodyPr/>
                    <a:lstStyle/>
                    <a:p>
                      <a:r>
                        <a:rPr lang="en-GB" dirty="0"/>
                        <a:t>TERRIER</a:t>
                      </a:r>
                    </a:p>
                  </a:txBody>
                  <a:tcPr/>
                </a:tc>
                <a:tc>
                  <a:txBody>
                    <a:bodyPr/>
                    <a:lstStyle/>
                    <a:p>
                      <a:r>
                        <a:rPr lang="en-GB" dirty="0"/>
                        <a:t>74</a:t>
                      </a:r>
                    </a:p>
                  </a:txBody>
                  <a:tcPr/>
                </a:tc>
                <a:tc>
                  <a:txBody>
                    <a:bodyPr/>
                    <a:lstStyle/>
                    <a:p>
                      <a:r>
                        <a:rPr lang="en-GB" dirty="0"/>
                        <a:t>23</a:t>
                      </a:r>
                    </a:p>
                  </a:txBody>
                  <a:tcPr/>
                </a:tc>
                <a:tc>
                  <a:txBody>
                    <a:bodyPr/>
                    <a:lstStyle/>
                    <a:p>
                      <a:r>
                        <a:rPr lang="en-GB" dirty="0"/>
                        <a:t>28-119</a:t>
                      </a:r>
                    </a:p>
                  </a:txBody>
                  <a:tcPr/>
                </a:tc>
                <a:extLst>
                  <a:ext uri="{0D108BD9-81ED-4DB2-BD59-A6C34878D82A}">
                    <a16:rowId xmlns:a16="http://schemas.microsoft.com/office/drawing/2014/main" val="1232536032"/>
                  </a:ext>
                </a:extLst>
              </a:tr>
              <a:tr h="370840">
                <a:tc>
                  <a:txBody>
                    <a:bodyPr/>
                    <a:lstStyle/>
                    <a:p>
                      <a:r>
                        <a:rPr lang="en-GB" dirty="0"/>
                        <a:t>YORKIE</a:t>
                      </a:r>
                    </a:p>
                  </a:txBody>
                  <a:tcPr/>
                </a:tc>
                <a:tc>
                  <a:txBody>
                    <a:bodyPr/>
                    <a:lstStyle/>
                    <a:p>
                      <a:r>
                        <a:rPr lang="en-GB" dirty="0"/>
                        <a:t>64</a:t>
                      </a:r>
                    </a:p>
                  </a:txBody>
                  <a:tcPr/>
                </a:tc>
                <a:tc>
                  <a:txBody>
                    <a:bodyPr/>
                    <a:lstStyle/>
                    <a:p>
                      <a:r>
                        <a:rPr lang="en-GB" dirty="0"/>
                        <a:t>18</a:t>
                      </a:r>
                    </a:p>
                  </a:txBody>
                  <a:tcPr/>
                </a:tc>
                <a:tc>
                  <a:txBody>
                    <a:bodyPr/>
                    <a:lstStyle/>
                    <a:p>
                      <a:r>
                        <a:rPr lang="en-GB" dirty="0"/>
                        <a:t>29-100</a:t>
                      </a:r>
                    </a:p>
                  </a:txBody>
                  <a:tcPr/>
                </a:tc>
                <a:extLst>
                  <a:ext uri="{0D108BD9-81ED-4DB2-BD59-A6C34878D82A}">
                    <a16:rowId xmlns:a16="http://schemas.microsoft.com/office/drawing/2014/main" val="208455185"/>
                  </a:ext>
                </a:extLst>
              </a:tr>
            </a:tbl>
          </a:graphicData>
        </a:graphic>
      </p:graphicFrame>
    </p:spTree>
    <p:extLst>
      <p:ext uri="{BB962C8B-B14F-4D97-AF65-F5344CB8AC3E}">
        <p14:creationId xmlns:p14="http://schemas.microsoft.com/office/powerpoint/2010/main" val="801644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365125"/>
            <a:ext cx="10693400" cy="2039408"/>
          </a:xfrm>
        </p:spPr>
        <p:txBody>
          <a:bodyPr>
            <a:normAutofit fontScale="90000"/>
          </a:bodyPr>
          <a:lstStyle/>
          <a:p>
            <a:r>
              <a:rPr lang="en-GB" dirty="0"/>
              <a:t>RECEIVER OPERATING CURVE</a:t>
            </a:r>
            <a:br>
              <a:rPr lang="en-GB" dirty="0"/>
            </a:br>
            <a:r>
              <a:rPr lang="en-GB" sz="2400" dirty="0"/>
              <a:t>SHOWING HOW CHANGING CUT OFF AFFECTS SENSITIVITY &amp; SPECIFICITY FOR STANDARD TESTS OF RENAL FUNCTION</a:t>
            </a:r>
            <a:br>
              <a:rPr lang="en-GB" dirty="0"/>
            </a:br>
            <a:endParaRPr lang="en-GB"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996" y="1709530"/>
            <a:ext cx="8358673" cy="5035827"/>
          </a:xfrm>
        </p:spPr>
      </p:pic>
    </p:spTree>
    <p:extLst>
      <p:ext uri="{BB962C8B-B14F-4D97-AF65-F5344CB8AC3E}">
        <p14:creationId xmlns:p14="http://schemas.microsoft.com/office/powerpoint/2010/main" val="1164711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554" y="584201"/>
            <a:ext cx="8761413" cy="177800"/>
          </a:xfrm>
        </p:spPr>
        <p:txBody>
          <a:bodyPr/>
          <a:lstStyle/>
          <a:p>
            <a:endParaRPr lang="en-GB" dirty="0"/>
          </a:p>
        </p:txBody>
      </p:sp>
      <p:sp>
        <p:nvSpPr>
          <p:cNvPr id="3" name="Content Placeholder 2"/>
          <p:cNvSpPr>
            <a:spLocks noGrp="1"/>
          </p:cNvSpPr>
          <p:nvPr>
            <p:ph idx="1"/>
          </p:nvPr>
        </p:nvSpPr>
        <p:spPr>
          <a:xfrm>
            <a:off x="838200" y="1253067"/>
            <a:ext cx="10515600" cy="4923896"/>
          </a:xfrm>
        </p:spPr>
        <p:txBody>
          <a:bodyPr/>
          <a:lstStyle/>
          <a:p>
            <a:r>
              <a:rPr lang="en-GB" dirty="0"/>
              <a:t>LAST SLIDE SHOWED THAT CREATININE WAS MOST EFFICIENT SCREEN FOR REDUCED RENAL FUNCTION</a:t>
            </a:r>
          </a:p>
          <a:p>
            <a:r>
              <a:rPr lang="en-GB" dirty="0"/>
              <a:t>DATA WAS DERIVED FROM ALL DOGS</a:t>
            </a:r>
          </a:p>
          <a:p>
            <a:r>
              <a:rPr lang="en-GB" dirty="0"/>
              <a:t>WOULD HAVE BEEN IMPROVED IF CREATININE INTERPRETED WITH REGARD TO BREED OF DOG</a:t>
            </a:r>
          </a:p>
          <a:p>
            <a:r>
              <a:rPr lang="en-GB" i="1" dirty="0"/>
              <a:t>COMBINATION OF WEIGHT MONITORING, URINANALYIS, BP MEASUREMENT (CATS) INTELLIGENT INTERPRETATION OF CREATININE, LOOKING AT TRENDS WITH COMBINATION OF CLINCAL EXAMINATION &amp; HISTORY TO SCREEN FOR ANY DISEASE!</a:t>
            </a:r>
          </a:p>
        </p:txBody>
      </p:sp>
    </p:spTree>
    <p:extLst>
      <p:ext uri="{BB962C8B-B14F-4D97-AF65-F5344CB8AC3E}">
        <p14:creationId xmlns:p14="http://schemas.microsoft.com/office/powerpoint/2010/main" val="1993883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RENAL CLEARANCES</a:t>
            </a:r>
          </a:p>
        </p:txBody>
      </p:sp>
      <p:sp>
        <p:nvSpPr>
          <p:cNvPr id="5" name="Content Placeholder 4"/>
          <p:cNvSpPr>
            <a:spLocks noGrp="1"/>
          </p:cNvSpPr>
          <p:nvPr>
            <p:ph idx="1"/>
          </p:nvPr>
        </p:nvSpPr>
        <p:spPr/>
        <p:txBody>
          <a:bodyPr/>
          <a:lstStyle/>
          <a:p>
            <a:r>
              <a:rPr lang="en-GB" dirty="0"/>
              <a:t>RENAL CLEARANCE = URINE CONCENTRATION OF A MARKER X  OF URINE PRODUCED PER UNIT TIME / PLASMA CONCENTRATION OF MARKER</a:t>
            </a:r>
          </a:p>
          <a:p>
            <a:endParaRPr lang="en-GB" dirty="0"/>
          </a:p>
          <a:p>
            <a:r>
              <a:rPr lang="en-GB" dirty="0"/>
              <a:t>Infusing a marker at a rate to keep constant plasma level &amp; measuring how much appears in urine over given time </a:t>
            </a:r>
          </a:p>
          <a:p>
            <a:r>
              <a:rPr lang="en-GB" dirty="0"/>
              <a:t>Not at all practical – constant rate infusions, complete urine collection…….</a:t>
            </a:r>
          </a:p>
        </p:txBody>
      </p:sp>
    </p:spTree>
    <p:extLst>
      <p:ext uri="{BB962C8B-B14F-4D97-AF65-F5344CB8AC3E}">
        <p14:creationId xmlns:p14="http://schemas.microsoft.com/office/powerpoint/2010/main" val="55437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PLASMA CLEARANCES</a:t>
            </a:r>
          </a:p>
        </p:txBody>
      </p:sp>
      <p:sp>
        <p:nvSpPr>
          <p:cNvPr id="3" name="Content Placeholder 2"/>
          <p:cNvSpPr>
            <a:spLocks noGrp="1"/>
          </p:cNvSpPr>
          <p:nvPr>
            <p:ph idx="1"/>
          </p:nvPr>
        </p:nvSpPr>
        <p:spPr/>
        <p:txBody>
          <a:bodyPr>
            <a:normAutofit/>
          </a:bodyPr>
          <a:lstStyle/>
          <a:p>
            <a:pPr marL="0" indent="0">
              <a:buNone/>
            </a:pPr>
            <a:r>
              <a:rPr lang="en-GB" dirty="0"/>
              <a:t>Give marker intravenously, diffuses throughout its distribution volume, </a:t>
            </a:r>
          </a:p>
          <a:p>
            <a:r>
              <a:rPr lang="en-GB" dirty="0"/>
              <a:t>Once this occurs (&gt;120mins)  then rate of it leaving plasma is equivalent to its renal clearance</a:t>
            </a:r>
          </a:p>
          <a:p>
            <a:r>
              <a:rPr lang="en-GB" dirty="0"/>
              <a:t>Assuming freely filtered, no metabolism, no tubular secretion/reabsorption etc this will equal GFR</a:t>
            </a:r>
          </a:p>
          <a:p>
            <a:r>
              <a:rPr lang="en-GB" dirty="0"/>
              <a:t>Size of many markers means that their distribution volume equals ECFV</a:t>
            </a:r>
          </a:p>
          <a:p>
            <a:r>
              <a:rPr lang="en-GB" dirty="0"/>
              <a:t>2 COMPARTMENT MODELS ADEQUATE (small quantity of non renal clearance means this could overestimate GFR at very LOW levels of renal function</a:t>
            </a:r>
          </a:p>
        </p:txBody>
      </p:sp>
    </p:spTree>
    <p:extLst>
      <p:ext uri="{BB962C8B-B14F-4D97-AF65-F5344CB8AC3E}">
        <p14:creationId xmlns:p14="http://schemas.microsoft.com/office/powerpoint/2010/main" val="12909962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589</TotalTime>
  <Words>1320</Words>
  <Application>Microsoft Office PowerPoint</Application>
  <PresentationFormat>Widescreen</PresentationFormat>
  <Paragraphs>154</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Century Gothic</vt:lpstr>
      <vt:lpstr>Wingdings 3</vt:lpstr>
      <vt:lpstr>Ion</vt:lpstr>
      <vt:lpstr>GFR MEASUREMENT IN THE DOG (AND OTHER ANIMALS)</vt:lpstr>
      <vt:lpstr>Summary of work done during my PHD – hopefully not too dated!</vt:lpstr>
      <vt:lpstr>WHAT IS GFR</vt:lpstr>
      <vt:lpstr>WHY MEASURE GFR?</vt:lpstr>
      <vt:lpstr>BREED DATA &amp; CREATININE</vt:lpstr>
      <vt:lpstr>RECEIVER OPERATING CURVE SHOWING HOW CHANGING CUT OFF AFFECTS SENSITIVITY &amp; SPECIFICITY FOR STANDARD TESTS OF RENAL FUNCTION </vt:lpstr>
      <vt:lpstr>PowerPoint Presentation</vt:lpstr>
      <vt:lpstr>RENAL CLEARANCES</vt:lpstr>
      <vt:lpstr>PLASMA CLEARANCES</vt:lpstr>
      <vt:lpstr>2  Compartment model for plasma clearance</vt:lpstr>
      <vt:lpstr>A a1 B a2 calculated for each dog then GFR, GFR/ECFV &amp; ECFV all calculated Polynomial relationship of GFR/ECFV TO a2 derived</vt:lpstr>
      <vt:lpstr>POLYNOMIAL RELATIONSHIP OF GFR/ECFV TO a2 DERIVED AT ‘SUBNORMAL’ GFR THEN GFR/ECFV = a2 very similar graphs /equations produced for horses &amp; calves</vt:lpstr>
      <vt:lpstr>ADVANTAGES OF USING a2 TO GET GFR/ECFV</vt:lpstr>
      <vt:lpstr>NORMALISING GFR</vt:lpstr>
      <vt:lpstr>HORSE GFR/ECFV HAS SAME EXPONENT AS THAT DERIVED FOR DOGS; CALVES (&lt;51 DAYS OLD) ON SLIGHTLY DIFFERENT SLOPE – YOUNG ANIMALS WITH LARGER ECFVS</vt:lpstr>
      <vt:lpstr>TECHNETIUM DTPA</vt:lpstr>
      <vt:lpstr>EXTERNAL PROBE TECHNIQUE</vt:lpstr>
      <vt:lpstr>OTHER MARKERS </vt:lpstr>
      <vt:lpstr>WHAT IS NORMAL</vt:lpstr>
      <vt:lpstr>FEEDING</vt:lpstr>
      <vt:lpstr>VAMPIRE BAT (MacFarland &amp; Wimsatt 1969)</vt:lpstr>
      <vt:lpstr>INTERESTING CONCEPT –       THAT EATING IS A CHALLENGE         TO HOMEOSTASIS</vt:lpstr>
      <vt:lpstr>HYDRATION</vt:lpstr>
      <vt:lpstr>EXERCISE AND GFR</vt:lpstr>
      <vt:lpstr>LOOKING AT CHANGES IN a2 AT DIFFERENT LEVELS OF EXERCISE IN HORSES</vt:lpstr>
      <vt:lpstr>DROP IN a2 GFR/ECFV &amp; GFR (little change in EFCV with exercise</vt:lpstr>
      <vt:lpstr>THYROID STATUS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GFR MEASUREMENT IN THE DOG (AND OTHER ANIMALS)</dc:title>
  <dc:creator>allison gleadhill</dc:creator>
  <cp:lastModifiedBy>allison gleadhill</cp:lastModifiedBy>
  <cp:revision>38</cp:revision>
  <dcterms:created xsi:type="dcterms:W3CDTF">2017-05-20T16:08:38Z</dcterms:created>
  <dcterms:modified xsi:type="dcterms:W3CDTF">2017-05-30T19:52:57Z</dcterms:modified>
</cp:coreProperties>
</file>