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3" r:id="rId4"/>
    <p:sldMasterId id="2147483718" r:id="rId5"/>
    <p:sldMasterId id="2147483733" r:id="rId6"/>
    <p:sldMasterId id="2147483748" r:id="rId7"/>
  </p:sldMasterIdLst>
  <p:notesMasterIdLst>
    <p:notesMasterId r:id="rId26"/>
  </p:notesMasterIdLst>
  <p:sldIdLst>
    <p:sldId id="259" r:id="rId8"/>
    <p:sldId id="267" r:id="rId9"/>
    <p:sldId id="257" r:id="rId10"/>
    <p:sldId id="258" r:id="rId11"/>
    <p:sldId id="260" r:id="rId12"/>
    <p:sldId id="262" r:id="rId13"/>
    <p:sldId id="268" r:id="rId14"/>
    <p:sldId id="271" r:id="rId15"/>
    <p:sldId id="261" r:id="rId16"/>
    <p:sldId id="263" r:id="rId17"/>
    <p:sldId id="270" r:id="rId18"/>
    <p:sldId id="269" r:id="rId19"/>
    <p:sldId id="266" r:id="rId20"/>
    <p:sldId id="274" r:id="rId21"/>
    <p:sldId id="273" r:id="rId22"/>
    <p:sldId id="264" r:id="rId23"/>
    <p:sldId id="275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67" autoAdjust="0"/>
  </p:normalViewPr>
  <p:slideViewPr>
    <p:cSldViewPr>
      <p:cViewPr varScale="1">
        <p:scale>
          <a:sx n="69" d="100"/>
          <a:sy n="69" d="100"/>
        </p:scale>
        <p:origin x="12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AA841-CAAE-4825-95B0-07ACA7C2A1DD}" type="datetimeFigureOut">
              <a:rPr lang="en-GB" smtClean="0"/>
              <a:t>30/05/2017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EEB72-2725-4BC9-B394-D18DA01977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0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EB72-2725-4BC9-B394-D18DA01977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3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057400"/>
            <a:ext cx="9140825" cy="4800600"/>
          </a:xfrm>
          <a:prstGeom prst="rect">
            <a:avLst/>
          </a:prstGeom>
          <a:solidFill>
            <a:srgbClr val="8F23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159000"/>
            <a:ext cx="7700963" cy="1079500"/>
          </a:xfrm>
        </p:spPr>
        <p:txBody>
          <a:bodyPr tIns="45720" bIns="4572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38500"/>
            <a:ext cx="7558088" cy="1800225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479D8-AE69-49F2-8C06-66E7134897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0" name="Picture 8" descr="RVC_Logo_Pos_2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667000" cy="148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4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2D65A6-CFC9-4675-8A9B-15DC63797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87338"/>
            <a:ext cx="1924050" cy="5721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87338"/>
            <a:ext cx="5624513" cy="5721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1D2953-41E4-408F-B101-85690676F8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87338"/>
            <a:ext cx="7700963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546225"/>
            <a:ext cx="3773488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438" y="1546225"/>
            <a:ext cx="3775075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61100" y="6332538"/>
            <a:ext cx="2159000" cy="2873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3125" y="6332538"/>
            <a:ext cx="431800" cy="287337"/>
          </a:xfrm>
        </p:spPr>
        <p:txBody>
          <a:bodyPr/>
          <a:lstStyle>
            <a:lvl1pPr>
              <a:defRPr/>
            </a:lvl1pPr>
          </a:lstStyle>
          <a:p>
            <a:fld id="{DA4463D5-D67D-42D2-B477-7C8A953FCD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1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057400"/>
            <a:ext cx="9140825" cy="4800600"/>
          </a:xfrm>
          <a:prstGeom prst="rect">
            <a:avLst/>
          </a:prstGeom>
          <a:solidFill>
            <a:srgbClr val="8F23B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159000"/>
            <a:ext cx="7700963" cy="1079500"/>
          </a:xfrm>
        </p:spPr>
        <p:txBody>
          <a:bodyPr tIns="45720" bIns="4572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38500"/>
            <a:ext cx="7558088" cy="1800225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479D8-AE69-49F2-8C06-66E7134897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0" name="Picture 8" descr="RVC_Logo_Pos_2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667000" cy="148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42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DBE148-03E3-4593-AEE5-46B0AC373D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0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DD4FB-A593-4F64-A864-DD193F7B2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46225"/>
            <a:ext cx="3773488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438" y="1546225"/>
            <a:ext cx="3775075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2AFD3-C9EB-4360-8B32-6E7E6D5BF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99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D65964-177A-4CF7-9F3C-86916C034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7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920749-0405-4D72-9160-02D1627ED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20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1BC1E-EC21-4742-90F2-CBEAB356EB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DBE148-03E3-4593-AEE5-46B0AC373D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0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32017-51E3-4F2A-BA9F-1BF91CFD9E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19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C258CF-763E-494E-9620-1936705689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28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2D65A6-CFC9-4675-8A9B-15DC63797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6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87338"/>
            <a:ext cx="1924050" cy="5721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87338"/>
            <a:ext cx="5624513" cy="5721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1D2953-41E4-408F-B101-85690676F8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2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87338"/>
            <a:ext cx="7700963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546225"/>
            <a:ext cx="3773488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438" y="1546225"/>
            <a:ext cx="3775075" cy="446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61100" y="6332538"/>
            <a:ext cx="2159000" cy="287337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93125" y="6332538"/>
            <a:ext cx="431800" cy="287337"/>
          </a:xfrm>
        </p:spPr>
        <p:txBody>
          <a:bodyPr/>
          <a:lstStyle>
            <a:lvl1pPr>
              <a:defRPr/>
            </a:lvl1pPr>
          </a:lstStyle>
          <a:p>
            <a:fld id="{DA4463D5-D67D-42D2-B477-7C8A953FCD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14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283CA-A49C-4120-A512-FFCFF69B13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33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8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313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478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3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DD4FB-A593-4F64-A864-DD193F7B2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0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16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05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94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44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308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01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238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58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68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733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546225"/>
            <a:ext cx="3773488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7438" y="1546225"/>
            <a:ext cx="3775075" cy="4462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42AFD3-C9EB-4360-8B32-6E7E6D5BF7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99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69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546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878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923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113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45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077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247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3922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0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D65964-177A-4CF7-9F3C-86916C034D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77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44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57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069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80591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65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33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605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25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67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0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920749-0405-4D72-9160-02D1627ED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20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735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1678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832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537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575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61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70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95248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7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09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51BC1E-EC21-4742-90F2-CBEAB356EB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74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287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74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482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48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96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861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566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644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345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5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32017-51E3-4F2A-BA9F-1BF91CFD9E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198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750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289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549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79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281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0071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21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351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189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4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C258CF-763E-494E-9620-1936705689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28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470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262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350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108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16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3004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87338"/>
            <a:ext cx="7700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46225"/>
            <a:ext cx="77009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61100" y="6332538"/>
            <a:ext cx="2159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25" y="6332538"/>
            <a:ext cx="431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5462CD-9F1D-434F-9A2A-EEA5D03BB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7" name="Picture 13" descr="RVC_Logo_Pos_2592"/>
          <p:cNvPicPr>
            <a:picLocks noChangeAspect="1" noChangeArrowheads="1"/>
          </p:cNvPicPr>
          <p:nvPr/>
        </p:nvPicPr>
        <p:blipFill>
          <a:blip r:embed="rId14" cstate="print"/>
          <a:srcRect r="77046"/>
          <a:stretch>
            <a:fillRect/>
          </a:stretch>
        </p:blipFill>
        <p:spPr bwMode="auto">
          <a:xfrm>
            <a:off x="260350" y="5856288"/>
            <a:ext cx="273050" cy="66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5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eaLnBrk="1" fontAlgn="base" hangingPunct="1">
        <a:spcBef>
          <a:spcPct val="20000"/>
        </a:spcBef>
        <a:spcAft>
          <a:spcPct val="0"/>
        </a:spcAft>
        <a:buClr>
          <a:srgbClr val="8F23B3"/>
        </a:buClr>
        <a:buChar char="•"/>
        <a:defRPr sz="2400">
          <a:solidFill>
            <a:schemeClr val="tx1"/>
          </a:solidFill>
          <a:latin typeface="+mn-lt"/>
        </a:defRPr>
      </a:lvl2pPr>
      <a:lvl3pPr marL="2540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508000" indent="-254000" algn="l" rtl="0" eaLnBrk="1" fontAlgn="base" hangingPunct="1">
        <a:spcBef>
          <a:spcPct val="20000"/>
        </a:spcBef>
        <a:spcAft>
          <a:spcPct val="0"/>
        </a:spcAft>
        <a:buClr>
          <a:srgbClr val="8F23B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7620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12192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16764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1336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25908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87338"/>
            <a:ext cx="7700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46225"/>
            <a:ext cx="770096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61100" y="6332538"/>
            <a:ext cx="2159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25" y="6332538"/>
            <a:ext cx="4318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5462CD-9F1D-434F-9A2A-EEA5D03BB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7" name="Picture 13" descr="RVC_Logo_Pos_2592"/>
          <p:cNvPicPr>
            <a:picLocks noChangeAspect="1" noChangeArrowheads="1"/>
          </p:cNvPicPr>
          <p:nvPr/>
        </p:nvPicPr>
        <p:blipFill>
          <a:blip r:embed="rId15" cstate="print"/>
          <a:srcRect r="77046"/>
          <a:stretch>
            <a:fillRect/>
          </a:stretch>
        </p:blipFill>
        <p:spPr bwMode="auto">
          <a:xfrm>
            <a:off x="260350" y="5856288"/>
            <a:ext cx="273050" cy="661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5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23B3"/>
          </a:solidFill>
          <a:latin typeface="Palatino Linotype" pitchFamily="18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54000" indent="-254000" algn="l" rtl="0" eaLnBrk="1" fontAlgn="base" hangingPunct="1">
        <a:spcBef>
          <a:spcPct val="20000"/>
        </a:spcBef>
        <a:spcAft>
          <a:spcPct val="0"/>
        </a:spcAft>
        <a:buClr>
          <a:srgbClr val="8F23B3"/>
        </a:buClr>
        <a:buChar char="•"/>
        <a:defRPr sz="2400">
          <a:solidFill>
            <a:schemeClr val="tx1"/>
          </a:solidFill>
          <a:latin typeface="+mn-lt"/>
        </a:defRPr>
      </a:lvl2pPr>
      <a:lvl3pPr marL="2540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508000" indent="-254000" algn="l" rtl="0" eaLnBrk="1" fontAlgn="base" hangingPunct="1">
        <a:spcBef>
          <a:spcPct val="20000"/>
        </a:spcBef>
        <a:spcAft>
          <a:spcPct val="0"/>
        </a:spcAft>
        <a:buClr>
          <a:srgbClr val="8F23B3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7620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12192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16764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1336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2590800" indent="-2540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77788" y="6483350"/>
            <a:ext cx="9024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</a:rPr>
              <a:t>The Royal Veterinary College                              Peter Lees                                                                     July 2010                            </a:t>
            </a:r>
          </a:p>
        </p:txBody>
      </p:sp>
      <p:pic>
        <p:nvPicPr>
          <p:cNvPr id="1027" name="Picture 14" descr="RVC Crest New 2002 blue background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79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4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77788" y="6483350"/>
            <a:ext cx="9024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</a:rPr>
              <a:t>The Royal Veterinary College                              Peter Lees                                                                     July 2010                            </a:t>
            </a:r>
          </a:p>
        </p:txBody>
      </p:sp>
      <p:pic>
        <p:nvPicPr>
          <p:cNvPr id="1027" name="Picture 14" descr="RVC Crest New 2002 blue background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79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5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77788" y="6483350"/>
            <a:ext cx="9024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</a:rPr>
              <a:t>The Royal Veterinary College                              Peter Lees                                                                     July 2010                            </a:t>
            </a:r>
          </a:p>
        </p:txBody>
      </p:sp>
      <p:pic>
        <p:nvPicPr>
          <p:cNvPr id="1027" name="Picture 14" descr="RVC Crest New 2002 blue background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79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77788" y="6483350"/>
            <a:ext cx="9024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smtClean="0">
                <a:solidFill>
                  <a:srgbClr val="FFFFFF"/>
                </a:solidFill>
              </a:rPr>
              <a:t>The Royal Veterinary College                              Peter Lees                                                                     July 2010                            </a:t>
            </a:r>
          </a:p>
        </p:txBody>
      </p:sp>
      <p:pic>
        <p:nvPicPr>
          <p:cNvPr id="1027" name="Picture 14" descr="RVC Crest New 2002 blue background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79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6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7"/>
          <p:cNvSpPr txBox="1">
            <a:spLocks noChangeArrowheads="1"/>
          </p:cNvSpPr>
          <p:nvPr userDrawn="1"/>
        </p:nvSpPr>
        <p:spPr bwMode="auto">
          <a:xfrm>
            <a:off x="77788" y="6483350"/>
            <a:ext cx="9024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smtClean="0">
                <a:solidFill>
                  <a:srgbClr val="FFFFFF"/>
                </a:solidFill>
              </a:rPr>
              <a:t>The Royal Veterinary College                              Peter Lees                                                                     July 2010                            </a:t>
            </a:r>
          </a:p>
        </p:txBody>
      </p:sp>
      <p:pic>
        <p:nvPicPr>
          <p:cNvPr id="1027" name="Picture 14" descr="RVC Crest New 2002 blue background"/>
          <p:cNvPicPr>
            <a:picLocks noChangeAspect="1" noChangeArrowheads="1"/>
          </p:cNvPicPr>
          <p:nvPr userDrawn="1"/>
        </p:nvPicPr>
        <p:blipFill>
          <a:blip r:embed="rId1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79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0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</a:t>
            </a:r>
            <a:r>
              <a:rPr lang="en-GB" cap="all" dirty="0" err="1" smtClean="0"/>
              <a:t>AlAstair</a:t>
            </a:r>
            <a:r>
              <a:rPr lang="en-GB" cap="all" dirty="0" smtClean="0"/>
              <a:t> Robert </a:t>
            </a:r>
            <a:r>
              <a:rPr lang="en-GB" cap="all" dirty="0" err="1" smtClean="0"/>
              <a:t>Michell</a:t>
            </a:r>
            <a:r>
              <a:rPr lang="en-GB" cap="all" dirty="0"/>
              <a:t/>
            </a:r>
            <a:br>
              <a:rPr lang="en-GB" cap="all" dirty="0"/>
            </a:br>
            <a:r>
              <a:rPr lang="en-GB" dirty="0" smtClean="0"/>
              <a:t>                             </a:t>
            </a:r>
            <a:r>
              <a:rPr lang="en-GB" cap="all" dirty="0" smtClean="0"/>
              <a:t>a life</a:t>
            </a:r>
            <a:endParaRPr lang="en-GB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46225"/>
            <a:ext cx="4536504" cy="50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20000"/>
              </a:schemeClr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 bwMode="auto">
          <a:xfrm>
            <a:off x="611560" y="1046440"/>
            <a:ext cx="7772400" cy="16923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/>
              <a:t>Bob not in the same league but cast in the same </a:t>
            </a:r>
            <a:r>
              <a:rPr lang="en-US" altLang="en-US" sz="3600" dirty="0" err="1" smtClean="0"/>
              <a:t>mould</a:t>
            </a:r>
            <a:endParaRPr lang="en-US" altLang="en-US" sz="3600" dirty="0" smtClean="0"/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9700" name="Picture 2" descr="\\HHONTAP01\plees\My_Documents\Dad's Retirement pics\Pasteu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9" y="2348880"/>
            <a:ext cx="4634472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\\HHONTAP01\plees\My_Documents\Dad's Retirement pics\darwi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256" y="2325067"/>
            <a:ext cx="36861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771800" y="589554"/>
            <a:ext cx="2632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smtClean="0">
              <a:solidFill>
                <a:srgbClr val="FFFF00"/>
              </a:solidFill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1288980" y="461665"/>
            <a:ext cx="73033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smtClean="0">
                <a:solidFill>
                  <a:srgbClr val="FFFF00"/>
                </a:solidFill>
              </a:rPr>
              <a:t>Louis Pasteur               Charles Darwin</a:t>
            </a:r>
          </a:p>
        </p:txBody>
      </p:sp>
    </p:spTree>
    <p:extLst>
      <p:ext uri="{BB962C8B-B14F-4D97-AF65-F5344CB8AC3E}">
        <p14:creationId xmlns:p14="http://schemas.microsoft.com/office/powerpoint/2010/main" val="19468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00963" cy="1484784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           Bob </a:t>
            </a:r>
            <a:r>
              <a:rPr lang="en-GB" b="1" dirty="0">
                <a:solidFill>
                  <a:srgbClr val="FF0000"/>
                </a:solidFill>
              </a:rPr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Builder of Bridges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548680"/>
            <a:ext cx="7700913" cy="5460008"/>
          </a:xfrm>
        </p:spPr>
        <p:txBody>
          <a:bodyPr/>
          <a:lstStyle/>
          <a:p>
            <a:r>
              <a:rPr lang="en-GB" dirty="0" smtClean="0"/>
              <a:t>             Chemistry of sodium and potassium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↓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Biochemistry of electrolytes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↓</a:t>
            </a:r>
          </a:p>
          <a:p>
            <a:r>
              <a:rPr lang="en-GB" dirty="0"/>
              <a:t> </a:t>
            </a:r>
            <a:r>
              <a:rPr lang="en-GB" dirty="0" smtClean="0"/>
              <a:t>            Physiology of electrolytes in relation to</a:t>
            </a:r>
          </a:p>
          <a:p>
            <a:r>
              <a:rPr lang="en-GB" dirty="0" smtClean="0"/>
              <a:t>                    ↓                                          ↓</a:t>
            </a:r>
            <a:endParaRPr lang="en-GB" dirty="0"/>
          </a:p>
          <a:p>
            <a:r>
              <a:rPr lang="en-GB" dirty="0" smtClean="0"/>
              <a:t>      Blood circulation                          Kidney</a:t>
            </a:r>
          </a:p>
          <a:p>
            <a:r>
              <a:rPr lang="en-GB" dirty="0"/>
              <a:t> </a:t>
            </a:r>
            <a:r>
              <a:rPr lang="en-GB" dirty="0" smtClean="0"/>
              <a:t>       (hypertension)                          (disease)   </a:t>
            </a:r>
          </a:p>
          <a:p>
            <a:endParaRPr lang="en-GB" dirty="0" smtClean="0"/>
          </a:p>
          <a:p>
            <a:pPr algn="just"/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Fluids to replace deficits in water, electrolyte + acid- base balance</a:t>
            </a:r>
          </a:p>
          <a:p>
            <a:pPr algn="just"/>
            <a:r>
              <a:rPr lang="en-GB" sz="3000" b="1" dirty="0" smtClean="0">
                <a:solidFill>
                  <a:srgbClr val="FF0000"/>
                </a:solidFill>
              </a:rPr>
              <a:t>  “You have problems, I  have solutions”</a:t>
            </a:r>
          </a:p>
          <a:p>
            <a:pPr algn="just"/>
            <a:r>
              <a:rPr lang="en-GB" sz="3000" b="1" dirty="0" smtClean="0">
                <a:solidFill>
                  <a:srgbClr val="00B0F0"/>
                </a:solidFill>
              </a:rPr>
              <a:t>The Bridges so many of us have crossed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00963" cy="1401162"/>
          </a:xfrm>
        </p:spPr>
        <p:txBody>
          <a:bodyPr/>
          <a:lstStyle/>
          <a:p>
            <a:r>
              <a:rPr lang="en-GB" dirty="0" smtClean="0"/>
              <a:t>               </a:t>
            </a:r>
            <a:r>
              <a:rPr lang="en-GB" b="1" dirty="0" smtClean="0"/>
              <a:t>ANECDOTE TWO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08721"/>
            <a:ext cx="7772921" cy="5099968"/>
          </a:xfrm>
        </p:spPr>
        <p:txBody>
          <a:bodyPr/>
          <a:lstStyle/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 1979 </a:t>
            </a:r>
            <a:r>
              <a:rPr lang="en-GB" dirty="0" err="1" smtClean="0"/>
              <a:t>phenylbutazone</a:t>
            </a:r>
            <a:r>
              <a:rPr lang="en-GB" dirty="0" smtClean="0"/>
              <a:t> was on the verge of following the dodo and dinosaurs  </a:t>
            </a:r>
            <a:r>
              <a:rPr lang="en-GB" sz="2800" dirty="0" smtClean="0"/>
              <a:t>→ </a:t>
            </a:r>
            <a:r>
              <a:rPr lang="en-GB" b="1" dirty="0" smtClean="0"/>
              <a:t>extinction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 pharmacokinetic study in ponies at Glasgow Vet. School killed 5/13 animals within 12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Conclusion : pony breeds are susceptible to </a:t>
            </a:r>
            <a:r>
              <a:rPr lang="en-GB" dirty="0" err="1" smtClean="0"/>
              <a:t>phenylbutazone</a:t>
            </a:r>
            <a:r>
              <a:rPr lang="en-GB" dirty="0" smtClean="0"/>
              <a:t> toxicity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Lees and </a:t>
            </a:r>
            <a:r>
              <a:rPr lang="en-GB" dirty="0" err="1" smtClean="0"/>
              <a:t>Michell</a:t>
            </a:r>
            <a:r>
              <a:rPr lang="en-GB" dirty="0" smtClean="0"/>
              <a:t>: Vet. Rec. August 19 1979, no we think not – longest letter ever  published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Studies at RVC in Hunters and thoroughbreds indicated that the problem was dose pure and simple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908721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b="1" dirty="0" smtClean="0">
                <a:solidFill>
                  <a:srgbClr val="FF0000"/>
                </a:solidFill>
                <a:latin typeface="Corbel"/>
              </a:rPr>
              <a:t>            Saving </a:t>
            </a:r>
            <a:r>
              <a:rPr lang="en-GB" sz="4000" b="1" dirty="0" err="1">
                <a:solidFill>
                  <a:srgbClr val="FF0000"/>
                </a:solidFill>
                <a:latin typeface="Corbel"/>
              </a:rPr>
              <a:t>phenylbutazone</a:t>
            </a:r>
            <a:r>
              <a:rPr lang="en-GB" sz="4000" b="1" dirty="0">
                <a:solidFill>
                  <a:srgbClr val="FF0000"/>
                </a:solidFill>
                <a:latin typeface="Corbel"/>
              </a:rPr>
              <a:t> 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6632"/>
            <a:ext cx="7700963" cy="1250206"/>
          </a:xfrm>
        </p:spPr>
        <p:txBody>
          <a:bodyPr/>
          <a:lstStyle/>
          <a:p>
            <a:r>
              <a:rPr lang="en-GB" b="1" dirty="0" smtClean="0"/>
              <a:t>         ANECDOTE THREE: </a:t>
            </a:r>
            <a:br>
              <a:rPr lang="en-GB" b="1" dirty="0" smtClean="0"/>
            </a:br>
            <a:r>
              <a:rPr lang="en-GB" b="1" dirty="0" smtClean="0"/>
              <a:t>        a   </a:t>
            </a:r>
            <a:r>
              <a:rPr lang="en-GB" b="1" cap="all" dirty="0" err="1" smtClean="0">
                <a:solidFill>
                  <a:srgbClr val="FF0000"/>
                </a:solidFill>
              </a:rPr>
              <a:t>marvel</a:t>
            </a:r>
            <a:r>
              <a:rPr lang="en-GB" b="1" dirty="0" err="1" smtClean="0">
                <a:solidFill>
                  <a:srgbClr val="FF0000"/>
                </a:solidFill>
              </a:rPr>
              <a:t>OUS</a:t>
            </a:r>
            <a:r>
              <a:rPr lang="en-GB" b="1" dirty="0" smtClean="0"/>
              <a:t> solution</a:t>
            </a:r>
            <a:br>
              <a:rPr lang="en-GB" b="1" dirty="0" smtClean="0"/>
            </a:b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484785"/>
            <a:ext cx="7700963" cy="4523904"/>
          </a:xfrm>
        </p:spPr>
        <p:txBody>
          <a:bodyPr/>
          <a:lstStyle/>
          <a:p>
            <a:endParaRPr lang="en-GB" dirty="0" smtClean="0"/>
          </a:p>
          <a:p>
            <a:r>
              <a:rPr lang="en-GB" sz="3200" b="1" dirty="0" smtClean="0">
                <a:solidFill>
                  <a:srgbClr val="FF0000"/>
                </a:solidFill>
              </a:rPr>
              <a:t>Needed a milk replacer solution of low magnesium content</a:t>
            </a:r>
          </a:p>
          <a:p>
            <a:pPr marL="457200" marR="640080" indent="-457200">
              <a:spcAft>
                <a:spcPts val="0"/>
              </a:spcAft>
              <a:tabLst>
                <a:tab pos="-457200" algn="l"/>
              </a:tabLst>
            </a:pPr>
            <a:r>
              <a:rPr lang="en-GB" sz="3600" b="1" spc="-15" dirty="0" err="1" smtClean="0">
                <a:latin typeface="Times New Roman"/>
                <a:ea typeface="Times New Roman"/>
                <a:cs typeface="Times New Roman"/>
              </a:rPr>
              <a:t>Michell</a:t>
            </a:r>
            <a:r>
              <a:rPr lang="en-GB" sz="3600" spc="-15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GB" sz="3600" spc="-15" dirty="0">
                <a:latin typeface="Times New Roman"/>
                <a:ea typeface="Times New Roman"/>
                <a:cs typeface="Times New Roman"/>
              </a:rPr>
              <a:t>A.R., White D.G., Higgins A.J., Moss P. and Lees P. (1986) The effect of induced hypomagnesaemia on the toxicity of </a:t>
            </a:r>
            <a:r>
              <a:rPr lang="en-GB" sz="3600" spc="-15" dirty="0" err="1">
                <a:latin typeface="Times New Roman"/>
                <a:ea typeface="Times New Roman"/>
                <a:cs typeface="Times New Roman"/>
              </a:rPr>
              <a:t>imidocarb</a:t>
            </a:r>
            <a:r>
              <a:rPr lang="en-GB" sz="3600" spc="-15" dirty="0">
                <a:latin typeface="Times New Roman"/>
                <a:ea typeface="Times New Roman"/>
                <a:cs typeface="Times New Roman"/>
              </a:rPr>
              <a:t> in calves. Res. Vet. Sci., </a:t>
            </a:r>
            <a:r>
              <a:rPr lang="en-GB" sz="3600" u="sng" spc="-15" dirty="0">
                <a:latin typeface="Times New Roman"/>
                <a:ea typeface="Times New Roman"/>
                <a:cs typeface="Times New Roman"/>
              </a:rPr>
              <a:t>40</a:t>
            </a:r>
            <a:r>
              <a:rPr lang="en-GB" sz="3600" spc="-15" dirty="0">
                <a:latin typeface="Times New Roman"/>
                <a:ea typeface="Times New Roman"/>
                <a:cs typeface="Times New Roman"/>
              </a:rPr>
              <a:t>, 264‑270.</a:t>
            </a:r>
            <a:endParaRPr lang="en-GB" sz="3600" dirty="0">
              <a:latin typeface="Courier"/>
              <a:ea typeface="Times New Roman"/>
              <a:cs typeface="Times New Roman"/>
            </a:endParaRP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00" y="0"/>
            <a:ext cx="1584177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</a:t>
            </a:r>
            <a:r>
              <a:rPr lang="en-GB" cap="all" dirty="0" err="1" smtClean="0"/>
              <a:t>AlAstair</a:t>
            </a:r>
            <a:r>
              <a:rPr lang="en-GB" cap="all" dirty="0" smtClean="0"/>
              <a:t> Robert </a:t>
            </a:r>
            <a:r>
              <a:rPr lang="en-GB" cap="all" dirty="0" err="1" smtClean="0"/>
              <a:t>Michell</a:t>
            </a:r>
            <a:r>
              <a:rPr lang="en-GB" cap="all" dirty="0"/>
              <a:t/>
            </a:r>
            <a:br>
              <a:rPr lang="en-GB" cap="all" dirty="0"/>
            </a:br>
            <a:r>
              <a:rPr lang="en-GB" dirty="0" smtClean="0"/>
              <a:t>                             </a:t>
            </a:r>
            <a:r>
              <a:rPr lang="en-GB" cap="all" dirty="0" smtClean="0"/>
              <a:t>a life</a:t>
            </a:r>
            <a:br>
              <a:rPr lang="en-GB" cap="all" dirty="0" smtClean="0"/>
            </a:br>
            <a:r>
              <a:rPr lang="en-GB" b="1" dirty="0" smtClean="0">
                <a:solidFill>
                  <a:srgbClr val="FF0000"/>
                </a:solidFill>
              </a:rPr>
              <a:t>An insatiable desire to know the causes and consequences of everything</a:t>
            </a:r>
            <a:endParaRPr lang="en-GB" b="1" cap="all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91" y="2249488"/>
            <a:ext cx="4320480" cy="43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816" y="-387424"/>
            <a:ext cx="8229600" cy="16610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b="1" dirty="0" smtClean="0"/>
              <a:t/>
            </a:r>
            <a:br>
              <a:rPr lang="en-GB" altLang="en-US" sz="3600" b="1" dirty="0" smtClean="0"/>
            </a:br>
            <a:r>
              <a:rPr lang="en-GB" altLang="en-US" sz="3600" b="1" dirty="0" smtClean="0"/>
              <a:t>ON LIFE AND LIVING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229600" cy="49294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altLang="en-US" dirty="0" smtClean="0"/>
              <a:t>We make a living by what we get</a:t>
            </a:r>
          </a:p>
          <a:p>
            <a:pPr>
              <a:buFontTx/>
              <a:buNone/>
            </a:pPr>
            <a:r>
              <a:rPr lang="en-GB" altLang="en-US" dirty="0" smtClean="0"/>
              <a:t>We make a life by what we give</a:t>
            </a:r>
          </a:p>
          <a:p>
            <a:pPr>
              <a:buFontTx/>
              <a:buNone/>
            </a:pPr>
            <a:endParaRPr lang="en-GB" altLang="en-US" sz="2800" dirty="0" smtClean="0"/>
          </a:p>
          <a:p>
            <a:pPr>
              <a:buFontTx/>
              <a:buNone/>
            </a:pPr>
            <a:endParaRPr lang="en-GB" altLang="en-US" sz="2800" dirty="0" smtClean="0"/>
          </a:p>
          <a:p>
            <a:pPr>
              <a:buFontTx/>
              <a:buNone/>
            </a:pPr>
            <a:endParaRPr lang="en-GB" altLang="en-US" sz="2800" dirty="0" smtClean="0"/>
          </a:p>
          <a:p>
            <a:pPr>
              <a:buFontTx/>
              <a:buNone/>
            </a:pPr>
            <a:r>
              <a:rPr lang="en-GB" altLang="en-US" sz="2800" dirty="0" smtClean="0"/>
              <a:t>Winston Spencer Churchill</a:t>
            </a:r>
          </a:p>
        </p:txBody>
      </p:sp>
      <p:pic>
        <p:nvPicPr>
          <p:cNvPr id="84996" name="Picture 4" descr="Churc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414782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 bwMode="auto">
          <a:xfrm>
            <a:off x="467544" y="20343"/>
            <a:ext cx="8229600" cy="141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b="1" dirty="0" smtClean="0"/>
              <a:t>DARWIN: THE TIMES OBITUARY</a:t>
            </a:r>
            <a:br>
              <a:rPr lang="en-GB" altLang="en-US" sz="3600" b="1" dirty="0" smtClean="0"/>
            </a:br>
            <a:r>
              <a:rPr lang="en-GB" altLang="en-US" sz="3600" b="1" dirty="0" smtClean="0"/>
              <a:t>19</a:t>
            </a:r>
            <a:r>
              <a:rPr lang="en-GB" altLang="en-US" sz="3600" b="1" baseline="30000" dirty="0" smtClean="0"/>
              <a:t>th</a:t>
            </a:r>
            <a:r>
              <a:rPr lang="en-GB" altLang="en-US" sz="3600" b="1" dirty="0" smtClean="0"/>
              <a:t> April 1882</a:t>
            </a:r>
            <a:br>
              <a:rPr lang="en-GB" altLang="en-US" sz="3600" b="1" dirty="0" smtClean="0"/>
            </a:br>
            <a:r>
              <a:rPr lang="en-GB" altLang="en-US" sz="3600" b="1" dirty="0" smtClean="0">
                <a:solidFill>
                  <a:srgbClr val="FFFF00"/>
                </a:solidFill>
              </a:rPr>
              <a:t>An epitaph and a legacy for Bob </a:t>
            </a:r>
            <a:r>
              <a:rPr lang="en-GB" altLang="en-US" sz="3600" b="1" dirty="0" err="1" smtClean="0">
                <a:solidFill>
                  <a:srgbClr val="FFFF00"/>
                </a:solidFill>
              </a:rPr>
              <a:t>Michell</a:t>
            </a:r>
            <a:r>
              <a:rPr lang="en-GB" altLang="en-US" sz="36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altLang="en-US" sz="2800" dirty="0" smtClean="0"/>
          </a:p>
          <a:p>
            <a:pPr>
              <a:buFontTx/>
              <a:buNone/>
            </a:pPr>
            <a:endParaRPr lang="en-GB" altLang="en-US" sz="2800" dirty="0" smtClean="0"/>
          </a:p>
        </p:txBody>
      </p:sp>
      <p:pic>
        <p:nvPicPr>
          <p:cNvPr id="84996" name="Picture 2" descr="\\HHONTAP01\plees\My_Documents\Dad's Retirement pics\darwi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4464496" cy="478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4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b="1" smtClean="0"/>
              <a:t>PASTEUR: THE TIMES OBITUARY</a:t>
            </a:r>
            <a:br>
              <a:rPr lang="en-GB" altLang="en-US" sz="3600" b="1" smtClean="0"/>
            </a:br>
            <a:r>
              <a:rPr lang="en-GB" altLang="en-US" sz="3600" b="1" smtClean="0"/>
              <a:t>18</a:t>
            </a:r>
            <a:r>
              <a:rPr lang="en-GB" altLang="en-US" sz="3600" b="1" baseline="30000" smtClean="0"/>
              <a:t>th</a:t>
            </a:r>
            <a:r>
              <a:rPr lang="en-GB" altLang="en-US" sz="3600" b="1" smtClean="0"/>
              <a:t> September 1895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GB" altLang="en-US" sz="2800" smtClean="0"/>
          </a:p>
          <a:p>
            <a:pPr>
              <a:buFontTx/>
              <a:buNone/>
            </a:pPr>
            <a:endParaRPr lang="en-GB" altLang="en-US" sz="2800" smtClean="0"/>
          </a:p>
          <a:p>
            <a:pPr>
              <a:buFontTx/>
              <a:buNone/>
            </a:pPr>
            <a:r>
              <a:rPr lang="en-GB" altLang="en-US" sz="2800" smtClean="0"/>
              <a:t>If ever a man deserved a great </a:t>
            </a:r>
          </a:p>
          <a:p>
            <a:pPr>
              <a:buFontTx/>
              <a:buNone/>
            </a:pPr>
            <a:r>
              <a:rPr lang="en-GB" altLang="en-US" sz="2800" smtClean="0"/>
              <a:t>international monument, it is </a:t>
            </a:r>
          </a:p>
          <a:p>
            <a:pPr>
              <a:buFontTx/>
              <a:buNone/>
            </a:pPr>
            <a:r>
              <a:rPr lang="en-GB" altLang="en-US" sz="2800" smtClean="0"/>
              <a:t>surely this modest, unassuming, </a:t>
            </a:r>
          </a:p>
          <a:p>
            <a:pPr>
              <a:buFontTx/>
              <a:buNone/>
            </a:pPr>
            <a:r>
              <a:rPr lang="en-GB" altLang="en-US" sz="2800" smtClean="0"/>
              <a:t>gentle and humane French chemist .... </a:t>
            </a:r>
          </a:p>
          <a:p>
            <a:pPr>
              <a:buFontTx/>
              <a:buNone/>
            </a:pPr>
            <a:r>
              <a:rPr lang="en-GB" altLang="en-US" sz="2800" smtClean="0"/>
              <a:t>he surely deserves to be ranked among the</a:t>
            </a:r>
          </a:p>
          <a:p>
            <a:pPr>
              <a:buFontTx/>
              <a:buNone/>
            </a:pPr>
            <a:r>
              <a:rPr lang="en-GB" altLang="en-US" sz="2800" smtClean="0"/>
              <a:t>greatest benefactors of humanity</a:t>
            </a:r>
          </a:p>
        </p:txBody>
      </p:sp>
      <p:pic>
        <p:nvPicPr>
          <p:cNvPr id="86020" name="Picture 2" descr="\\HHONTAP01\plees\My_Documents\Dad's Retirement pics\Pasteu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430338"/>
            <a:ext cx="35242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71550" y="1988840"/>
            <a:ext cx="7700963" cy="1249660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Comparative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/>
              <a:t>Physiology and Medicine Symposium – </a:t>
            </a:r>
            <a:r>
              <a:rPr lang="en-GB" sz="2800" b="1" dirty="0" smtClean="0"/>
              <a:t>to </a:t>
            </a:r>
            <a:r>
              <a:rPr lang="en-GB" sz="2800" b="1" dirty="0"/>
              <a:t>commemorate the work of Professor </a:t>
            </a:r>
            <a:r>
              <a:rPr lang="en-GB" sz="2800" b="1" dirty="0" smtClean="0"/>
              <a:t>A.R. </a:t>
            </a:r>
            <a:r>
              <a:rPr lang="en-GB" sz="2800" b="1" dirty="0" err="1"/>
              <a:t>Michell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Wednesday 31 May </a:t>
            </a:r>
            <a:r>
              <a:rPr lang="en-GB" sz="2800" b="1" dirty="0" smtClean="0"/>
              <a:t>2017</a:t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/>
              <a:t/>
            </a:r>
            <a:br>
              <a:rPr lang="en-GB" sz="2800" b="1" dirty="0"/>
            </a:br>
            <a:endParaRPr lang="en-GB" sz="2800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43608" y="3717032"/>
            <a:ext cx="7488882" cy="3024336"/>
          </a:xfrm>
        </p:spPr>
        <p:txBody>
          <a:bodyPr/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Sincere thanks to our sponsors</a:t>
            </a:r>
          </a:p>
          <a:p>
            <a:r>
              <a:rPr lang="en-GB" sz="3200" dirty="0" err="1" smtClean="0">
                <a:solidFill>
                  <a:srgbClr val="FFFF00"/>
                </a:solidFill>
              </a:rPr>
              <a:t>Idexx</a:t>
            </a:r>
            <a:r>
              <a:rPr lang="en-GB" sz="3200" dirty="0" smtClean="0">
                <a:solidFill>
                  <a:srgbClr val="FFFF00"/>
                </a:solidFill>
              </a:rPr>
              <a:t> Laboratories </a:t>
            </a:r>
          </a:p>
          <a:p>
            <a:r>
              <a:rPr lang="en-GB" sz="3200" dirty="0" err="1" smtClean="0">
                <a:solidFill>
                  <a:srgbClr val="FFFF00"/>
                </a:solidFill>
              </a:rPr>
              <a:t>Norbrook</a:t>
            </a:r>
            <a:r>
              <a:rPr lang="en-GB" sz="3200" dirty="0" smtClean="0">
                <a:solidFill>
                  <a:srgbClr val="FFFF00"/>
                </a:solidFill>
              </a:rPr>
              <a:t> Laboratories </a:t>
            </a:r>
          </a:p>
          <a:p>
            <a:r>
              <a:rPr lang="en-GB" sz="3200" dirty="0" smtClean="0">
                <a:solidFill>
                  <a:srgbClr val="FFFF00"/>
                </a:solidFill>
              </a:rPr>
              <a:t>Veterinary Times</a:t>
            </a:r>
          </a:p>
          <a:p>
            <a:r>
              <a:rPr lang="en-GB" sz="3200" dirty="0" smtClean="0">
                <a:solidFill>
                  <a:srgbClr val="00B0F0"/>
                </a:solidFill>
              </a:rPr>
              <a:t>AND </a:t>
            </a:r>
            <a:r>
              <a:rPr lang="en-GB" sz="3200" dirty="0" err="1" smtClean="0">
                <a:solidFill>
                  <a:srgbClr val="00B0F0"/>
                </a:solidFill>
              </a:rPr>
              <a:t>Prof.</a:t>
            </a:r>
            <a:r>
              <a:rPr lang="en-GB" sz="3200" dirty="0" smtClean="0">
                <a:solidFill>
                  <a:srgbClr val="00B0F0"/>
                </a:solidFill>
              </a:rPr>
              <a:t> J. Elliott and Liz Wilkinson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7338"/>
            <a:ext cx="8204969" cy="1125438"/>
          </a:xfrm>
        </p:spPr>
        <p:txBody>
          <a:bodyPr/>
          <a:lstStyle/>
          <a:p>
            <a:pPr algn="ctr"/>
            <a:r>
              <a:rPr lang="en-GB" dirty="0" smtClean="0"/>
              <a:t>     </a:t>
            </a:r>
            <a:r>
              <a:rPr lang="en-GB" cap="all" dirty="0" err="1" smtClean="0"/>
              <a:t>AlAstair</a:t>
            </a:r>
            <a:r>
              <a:rPr lang="en-GB" cap="all" dirty="0" smtClean="0"/>
              <a:t> Robert </a:t>
            </a:r>
            <a:r>
              <a:rPr lang="en-GB" cap="all" dirty="0" err="1" smtClean="0"/>
              <a:t>Michell</a:t>
            </a:r>
            <a:r>
              <a:rPr lang="en-GB" cap="all" dirty="0" smtClean="0"/>
              <a:t>:</a:t>
            </a:r>
            <a:r>
              <a:rPr lang="en-GB" cap="all" dirty="0"/>
              <a:t/>
            </a:r>
            <a:br>
              <a:rPr lang="en-GB" cap="all" dirty="0"/>
            </a:br>
            <a:r>
              <a:rPr lang="en-GB" sz="2200" b="1" cap="all" dirty="0"/>
              <a:t/>
            </a:r>
            <a:br>
              <a:rPr lang="en-GB" sz="2200" b="1" cap="all" dirty="0"/>
            </a:br>
            <a:r>
              <a:rPr lang="en-GB" sz="2200" b="1" cap="all" dirty="0" smtClean="0"/>
              <a:t> </a:t>
            </a:r>
            <a:r>
              <a:rPr lang="en-GB" sz="2800" b="1" cap="all" dirty="0" smtClean="0">
                <a:solidFill>
                  <a:srgbClr val="FF0000"/>
                </a:solidFill>
              </a:rPr>
              <a:t>Personal recollections of </a:t>
            </a:r>
            <a:r>
              <a:rPr lang="en-GB" sz="2800" b="1" cap="all" smtClean="0">
                <a:solidFill>
                  <a:srgbClr val="FF0000"/>
                </a:solidFill>
              </a:rPr>
              <a:t>a </a:t>
            </a:r>
            <a:r>
              <a:rPr lang="en-GB" sz="2800" b="1" cap="all" smtClean="0">
                <a:solidFill>
                  <a:srgbClr val="FF0000"/>
                </a:solidFill>
              </a:rPr>
              <a:t>life         </a:t>
            </a:r>
            <a:r>
              <a:rPr lang="en-GB" sz="2800" b="1" cap="all" dirty="0" smtClean="0">
                <a:solidFill>
                  <a:srgbClr val="FF0000"/>
                </a:solidFill>
              </a:rPr>
              <a:t>well-lived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9"/>
            <a:ext cx="381642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                         </a:t>
            </a:r>
            <a:r>
              <a:rPr lang="en-GB" sz="3600" b="1" dirty="0" smtClean="0"/>
              <a:t>Bob at RVC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" y="991144"/>
            <a:ext cx="914501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348985" cy="1124744"/>
          </a:xfrm>
        </p:spPr>
        <p:txBody>
          <a:bodyPr/>
          <a:lstStyle/>
          <a:p>
            <a:r>
              <a:rPr lang="en-GB" b="1" dirty="0" smtClean="0"/>
              <a:t>                       Bob at RVC</a:t>
            </a:r>
            <a:br>
              <a:rPr lang="en-GB" b="1" dirty="0" smtClean="0"/>
            </a:br>
            <a:r>
              <a:rPr lang="en-GB" b="1" dirty="0"/>
              <a:t> </a:t>
            </a:r>
            <a:r>
              <a:rPr lang="en-GB" b="1" dirty="0" smtClean="0"/>
              <a:t>  </a:t>
            </a:r>
            <a:r>
              <a:rPr lang="en-GB" sz="2400" b="1" dirty="0" smtClean="0"/>
              <a:t>BSc, </a:t>
            </a:r>
            <a:r>
              <a:rPr lang="en-GB" sz="2400" b="1" dirty="0" err="1" smtClean="0"/>
              <a:t>BVetMed</a:t>
            </a:r>
            <a:r>
              <a:rPr lang="en-GB" sz="2400" b="1" dirty="0" smtClean="0"/>
              <a:t>, PhD, DSc, </a:t>
            </a:r>
            <a:r>
              <a:rPr lang="en-GB" sz="2400" b="1" dirty="0" smtClean="0">
                <a:solidFill>
                  <a:srgbClr val="FF0000"/>
                </a:solidFill>
              </a:rPr>
              <a:t>FRSA</a:t>
            </a:r>
            <a:r>
              <a:rPr lang="en-GB" sz="2400" b="1" dirty="0" smtClean="0"/>
              <a:t>, MRCVS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700963" cy="5243985"/>
          </a:xfrm>
        </p:spPr>
        <p:txBody>
          <a:bodyPr/>
          <a:lstStyle/>
          <a:p>
            <a:endParaRPr lang="en-GB" dirty="0" smtClean="0"/>
          </a:p>
          <a:p>
            <a:pPr marL="457200" indent="-457200">
              <a:buAutoNum type="arabicPlain" startAt="1962"/>
            </a:pPr>
            <a:r>
              <a:rPr lang="en-GB" dirty="0" smtClean="0"/>
              <a:t>   BSc First Class Honours</a:t>
            </a:r>
          </a:p>
          <a:p>
            <a:pPr marL="457200" indent="-457200">
              <a:buAutoNum type="arabicPlain" startAt="1963"/>
            </a:pPr>
            <a:r>
              <a:rPr lang="en-GB" dirty="0" smtClean="0"/>
              <a:t>   Vice-Captain RVC Boat Club</a:t>
            </a:r>
          </a:p>
          <a:p>
            <a:r>
              <a:rPr lang="en-GB" dirty="0" smtClean="0"/>
              <a:t>1964   President Students’ Union Society</a:t>
            </a:r>
          </a:p>
          <a:p>
            <a:pPr marL="457200" indent="-457200">
              <a:buAutoNum type="arabicPlain" startAt="1964"/>
            </a:pPr>
            <a:r>
              <a:rPr lang="en-GB" dirty="0" smtClean="0"/>
              <a:t>   </a:t>
            </a:r>
            <a:r>
              <a:rPr lang="en-GB" dirty="0" err="1" smtClean="0"/>
              <a:t>BVetMed</a:t>
            </a:r>
            <a:r>
              <a:rPr lang="en-GB" dirty="0" smtClean="0"/>
              <a:t>, (with </a:t>
            </a:r>
            <a:r>
              <a:rPr lang="en-GB" b="1" dirty="0" smtClean="0"/>
              <a:t>FOUR </a:t>
            </a:r>
            <a:r>
              <a:rPr lang="en-GB" dirty="0" smtClean="0"/>
              <a:t>prizes)</a:t>
            </a:r>
            <a:r>
              <a:rPr lang="en-GB" dirty="0">
                <a:solidFill>
                  <a:srgbClr val="000000"/>
                </a:solidFill>
              </a:rPr>
              <a:t> MRCVS</a:t>
            </a:r>
            <a:endParaRPr lang="en-GB" dirty="0" smtClean="0"/>
          </a:p>
          <a:p>
            <a:pPr marL="457200" indent="-457200">
              <a:buAutoNum type="arabicPlain" startAt="1969"/>
            </a:pPr>
            <a:r>
              <a:rPr lang="en-GB" dirty="0" smtClean="0"/>
              <a:t>   PhD</a:t>
            </a:r>
          </a:p>
          <a:p>
            <a:r>
              <a:rPr lang="en-GB" dirty="0" smtClean="0"/>
              <a:t>1969   Harkness Fellow</a:t>
            </a:r>
          </a:p>
          <a:p>
            <a:pPr marL="457200" indent="-457200">
              <a:buAutoNum type="arabicPlain" startAt="1971"/>
            </a:pPr>
            <a:r>
              <a:rPr lang="en-GB" dirty="0" smtClean="0"/>
              <a:t>   Beit </a:t>
            </a:r>
            <a:r>
              <a:rPr lang="en-GB" dirty="0"/>
              <a:t>M</a:t>
            </a:r>
            <a:r>
              <a:rPr lang="en-GB" dirty="0" smtClean="0"/>
              <a:t>emorial Research Fellow</a:t>
            </a:r>
          </a:p>
          <a:p>
            <a:r>
              <a:rPr lang="en-GB" dirty="0" smtClean="0"/>
              <a:t>1976   Lecturer</a:t>
            </a:r>
          </a:p>
          <a:p>
            <a:pPr marL="457200" indent="-457200">
              <a:buAutoNum type="arabicPlain" startAt="1983"/>
            </a:pPr>
            <a:r>
              <a:rPr lang="en-GB" dirty="0" smtClean="0"/>
              <a:t>   Reader</a:t>
            </a:r>
          </a:p>
          <a:p>
            <a:r>
              <a:rPr lang="en-GB" dirty="0" smtClean="0"/>
              <a:t>1989-91   President RVC Alumnus Association</a:t>
            </a:r>
          </a:p>
          <a:p>
            <a:pPr marL="457200" indent="-457200">
              <a:buAutoNum type="arabicPlain" startAt="1993"/>
            </a:pPr>
            <a:r>
              <a:rPr lang="en-GB" dirty="0" smtClean="0"/>
              <a:t>   Professor of Applied Physiology and</a:t>
            </a:r>
          </a:p>
          <a:p>
            <a:r>
              <a:rPr lang="en-GB" dirty="0" smtClean="0"/>
              <a:t>           </a:t>
            </a:r>
            <a:r>
              <a:rPr lang="en-GB" dirty="0" smtClean="0">
                <a:solidFill>
                  <a:srgbClr val="000000"/>
                </a:solidFill>
              </a:rPr>
              <a:t>Comparative </a:t>
            </a:r>
            <a:r>
              <a:rPr lang="en-GB" dirty="0">
                <a:solidFill>
                  <a:srgbClr val="000000"/>
                </a:solidFill>
              </a:rPr>
              <a:t>Medicine</a:t>
            </a:r>
            <a:endParaRPr lang="en-GB" dirty="0" smtClean="0"/>
          </a:p>
          <a:p>
            <a:r>
              <a:rPr lang="en-GB" dirty="0" smtClean="0"/>
              <a:t>1996   DSc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1"/>
            <a:ext cx="194421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altLang="en-US" sz="3600" dirty="0" smtClean="0"/>
              <a:t>Emmanuel </a:t>
            </a:r>
            <a:r>
              <a:rPr lang="en-US" altLang="en-US" sz="3600" dirty="0" err="1" smtClean="0"/>
              <a:t>Cipriano</a:t>
            </a:r>
            <a:r>
              <a:rPr lang="en-US" altLang="en-US" sz="3600" dirty="0" smtClean="0"/>
              <a:t> Amoroso FRS</a:t>
            </a:r>
            <a:br>
              <a:rPr lang="en-US" altLang="en-US" sz="3600" dirty="0" smtClean="0"/>
            </a:br>
            <a:r>
              <a:rPr lang="en-US" altLang="en-US" sz="3600" dirty="0" smtClean="0"/>
              <a:t>Professor of Physiology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496888" y="1232111"/>
            <a:ext cx="4038600" cy="4525963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4400" dirty="0" smtClean="0"/>
              <a:t>Mentor to both Bob and myself</a:t>
            </a:r>
          </a:p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A great linguist and writer of wonderful prose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5" name="Picture 2" descr="H:\CDrive old PC\Slide pictures for pp talks\scan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b="23808"/>
          <a:stretch>
            <a:fillRect/>
          </a:stretch>
        </p:blipFill>
        <p:spPr bwMode="auto">
          <a:xfrm>
            <a:off x="4535488" y="1232111"/>
            <a:ext cx="4608512" cy="556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5" y="260648"/>
            <a:ext cx="8424936" cy="1079500"/>
          </a:xfrm>
        </p:spPr>
        <p:txBody>
          <a:bodyPr/>
          <a:lstStyle/>
          <a:p>
            <a:r>
              <a:rPr lang="en-GB" dirty="0" smtClean="0"/>
              <a:t>                     </a:t>
            </a:r>
            <a:r>
              <a:rPr lang="en-GB" b="1" dirty="0" smtClean="0"/>
              <a:t>ANECDOTE ONE</a:t>
            </a:r>
            <a:br>
              <a:rPr lang="en-GB" b="1" dirty="0" smtClean="0"/>
            </a:br>
            <a:r>
              <a:rPr lang="en-GB" sz="2800" b="1" dirty="0" smtClean="0"/>
              <a:t>There was no room for them in the inn. Luke: 2 ; 7.</a:t>
            </a:r>
            <a:br>
              <a:rPr lang="en-GB" sz="2800" b="1" dirty="0" smtClean="0"/>
            </a:br>
            <a:r>
              <a:rPr lang="en-GB" sz="2800" b="1" dirty="0" smtClean="0">
                <a:solidFill>
                  <a:srgbClr val="FF0000"/>
                </a:solidFill>
              </a:rPr>
              <a:t>Trespass: verb; unlawful entry into a persons land or property</a:t>
            </a:r>
            <a:br>
              <a:rPr lang="en-GB" sz="2800" b="1" dirty="0" smtClean="0">
                <a:solidFill>
                  <a:srgbClr val="FF0000"/>
                </a:solidFill>
              </a:rPr>
            </a:b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gAeAMBIgACEQEDEQH/xAAcAAABBQEBAQAAAAAAAAAAAAAFAAIDBAYHAQj/xAA4EAACAQMDAgQEAwcEAwEAAAABAgMABBEFEiExQQYTUWEUIjKBcZGhFSNCwdHh8DNSsfEHYoIk/8QAGgEAAgMBAQAAAAAAAAAAAAAAAQIAAwQFBv/EACQRAAICAQQCAgMBAAAAAAAAAAABAhEDEhMhMQRBUWEUIiMF/9oADAMBAAIRAxEAPwAtXlP20scV6E5Yziom4zVmKF5m2xrk+lE7WFbFJC7wrLxljyOeg/T9Ky+R5cMC57L8WCWR/QFaOREDOjBT0JHBpoNaRtRhgci6nQb+E4wemeaz80lpKWeGdEYn/Rc4bnuBVPjf6EcrqSofL4rguBmaeg3CmhCOoqVeB0romUWOKrzt2qcnNRMm41ERlYKTXqx89Ks7VWmyPxhaIBmFUdeaibmveT1r3YR170SDKVP217UBYRVGdtqLk+lSTW0kMe99m3/crggfjSYboJIuQX4yPShC6NJayvPp13MkzfUsjbkf2Ix+tc7LPOpfzSpGzHHFX7Pk1WkW22IyY5JIyeworpaLeXLR3Ns48nozAbc84A9cD/msj4R1SeS41CxuUO23VSAfmYMScj9K0/hu9cXN3GpEip8xAOSOn681wM0tzM3Ls6cY6cdIXjkLHpbbFXLkbiQCQK5fZ6ZJf7G+CuJbQOVa42EBCAMkeq+9a/x14hY77SEhljiZplwcqOeM+vHSs5b+NUTwXZyRkR3Kjy33/STzgdeKs6pxF+mFNOhWK3eGKUyQxsBDK/8AEhHQnuQe/pip4njk3KjqxX6tpziuf+J/E0mqXKWdpJItqDkmM4L/AIe3pRvw3ZIjxGxndmViCjn6lPJOe/8Aaujh8ucKU+jJk8eL5j2aRxtOahZz6GrZjJXPykdjmmiLJACkk9q6kc+N9MxPFP4K8EO/liQKeYfQUy6na3gMgjYgdgteJeB4SXYKV5PtQ34aqsXbdciC7eD1qPrz2pNcxhS+4YBxntVa3u0luljJHI6gYHWh+VDXpRNt1ZY2k96VWAdvKrxSq+ystzXcEH+s4U4yB60+yvLe83fDuCV6jHIrDRrcNKBKyb0P1EngZx96J22pQ6TJKo5Zxy5Xk1yV5jb/AGVI2bao10FuY55WijO6ZhvIPBwMCh974gk0LUIWEMjwyhlmlVOUXgbunIHUmiaTLNZrIjAoyhju7cZ5rOx2k2t3hXz0hWIEtIvIT7Hgn2rkN3kcjpp1FIz/AIwvb+4layk3GSVjv3RbTtznp3P8qF3+nWp8OzpHkzPnCL8oJUZ59Tn0HNdE1HT7K6gQ3l3PfJnljtUg5znjB4/nXNfEdzBY2M8dnHIqtOGg8zllHp69eeatjK3QskALBLkSrcKEEiHKAnBOOwHWtPp2pA3sMkOy3Gwq64woGATjGfc9+RQzwdZpeTMl9HL5DISzKcZA6/jn2qxrptfiRDY24ijiBVhjOSTz9sVY3ZWuDo1hdm5K4kG1gFCh/mD4Bwe3Qk1dZh5RmDEAkBsdW9Mc/wCcVmtBVfhvMtRIdwBJcbMcAAkd+ePuKILfDeShDoQzHCk8A4Xk8DovHvWWSdl6aoMxzM9w7RoQvIYA5z0/rUCtFNvNzsKMAw3KCDz1/Dmh1lfedGzo3mLHOY3cdCw9eOBxUgZowEZW8wkgluoC8cD0ocp2F0UdW00PaKlhJJGAC6xseeM8ZxjsPzFCIb8Wt2cocqvJIxjtj+dE5JwylhLJGXABYAEY/wAPrQ3WGSe3It0YvE48lmjxnjGD6jjrV8JNPgzZMaCDajJMQYzhgNxU8DFKhemW7I6rfOrIVO4B+hP/AEaVbsbyJcSMUkr6L72P7SkX/wDQEAQTPGoyQ3b7Zq3baRDqbqnlssRO4xk8g9fyzU+qXMlk4is4UYucyu3GAeuKIW91DaLFPJsjZ0AGeuB0FXSxRUWvYVLlF+YqsKkbU8tcFOowOOnXtihFgrM942CLTMfA9ME8d88irus3RtIfPuMhEBMjp1C+x7ZNZ7UvEtlpungbh8QASq56E8n79Oa4tM6nwS69e/CJKpZVYA+YGbrnGM+v4VzQxS67qEtwVZoEJL4GT7kgfjR62tdS8Y3MigSRWW0F3aPAcgHb29z+dbKy0u30m2ZoUiGwKW2E7m7EcfarVUUK+TIyQNo+ku7BGaTG08ZXHahFgZp286VcOG3DHp7Y9P5U/wAV6rJqGqRwKxKLyxKgZbuAOwz/ACq1YKkcDOwCgqQhzntTxELuntdqGaFzPArB9hG76TkEffHTvj0q6JNeaPzYokRFyegG4oxYgjnvjtzVbw20vxvlxkpI48teeFOCQT960Bn3X0bMHdFjedl6cMAqJ+X86WfDGQ3Z5lvAk0lwoiCzfT85boS32U/pVq/uItodSGMnmAAAnAIB5PbjNBnuCHlNxKIEW2Qy5Y8uxyc+pz6ehqvc3EsMltAAg2zIFGORwMlh3NJpsYOeWkdk7SIp+pmLAgflnP8AYVntQjWS+aU37wzKgkELncOScKOw9Me5q3fXitp5Yx5EkkjCPdyVViO3rliaz0fmXd7JcTKf3svIH0n5v+qaCYkmTC1uF1H978gH07Tu69eKVELS4Nte3IvcBlXcojG7IP8Awa9q/RfNmKj2LVLkWW24mMvmS7T8pVkXBIzxjP4e1CNV1a8n5do02BQAegGOlbG8bwtaynzrLVriU5yvxiqpPQ8Cg+pS+C7ERvJ4T1GXexCFtUkySOn8VPObm6HUaOjWkdvfWokVkD7EY5XIzgHgnGRUbWFm+6bbH5jf6k+4B+OQOB0++aH6D4o0+5tDa21jNbRW64jhL7gFUY698U3UtfgCZM2XVcAhSAuDz1Bx2rBJNS4N0KaGy3NhYWarG6ZVDtijJIHOM5PvjmsT4q8XpNHPDZzvLNI5Ksw4A4wVwemcnBqrrOpKuxLaJFnf6MvlgSep4oVa2Btrk3t1NC7kHmXjPvjpVsIe2LJ+kR2dhGliZ52kZ2bLEqeD3z781eM5NtCisM7xu9vb8c1VutQa7cwQFNnQtyO/T8PSmGF/k2eWI+oVe3p/WrREXdMvJItQtiUZlVyzBepGMf1ow2pTx62xlUP+4U4j5AIdsAf5/bOWTBfOlbMnzEqSeMdhTRI8atIPrY4J9KDjYUGYL55LoecfMRMYAGB8o6n/ADv9qpXUkr3BlJLTP8zHP8R5Y/r+lQ+cVMkfmfKq5Zx1OTUcMrTS56qDldvHPPf9aKRDSW+lvqkdvGkh+WE+c6A8FpOFBPGcf3p+oRRWHwkcaYKqZZHPcbv+OR+dHNGWODQrYKg3oD1yOTms9eXkUN5FeGOOTblWMwzDtAztI4yP7VUm2ySXBOMXkQ8xo9vsQc+nNKpZfFKadCSNN0m3i3ZRY7VRkn1yeteVam10ZdJt9O0u1u7pwNB0hZDud5ZXfcwHU49elTJf2K28gl0azkdYzJshRmwMY5yeOlENM1K7jaAywQmJo2PyQYbAO0g+/WgD+LL231EwXMQiXYGBTTsgg5HDfbpTamW0BIfGDQPG8ug2VtbMCWewIDkehJOCDQjWYpNRZ73TJG8hj8tmcF4x9z79PY11ywPxtjBPFuO5efLsY8fkelWmicxlTbXTIy4OLeFc+tI4XyNGTRwS1txDFNcRvnzJBiXbuO3GMe1Btd1G6CvZyTPKMndvbcOfT0rtn/kPw413Y2/7KsXS4lkQTGJdh2AH6sccYHauS2+g28utBJHM0BjMiyMeTtxkHHtmouBr1Ae1c/DnAwVHXPA/GrsSTXNnL8KFZj8pd2AGe4z61qNC022/bsEdvbrIIwWxIRjcOQTnggV0qymvo9GuzBdPZm1QsiRRx+WepP8ACaN2rA3pOCCzvVRVeyaQf+jZJFVrqbaTHLA8bKMHPX8K7FY+IfF00azSX+1WLYUxL2OP9oP6US1PQH8Q+E4Jdeht5tQ+KcecqgEA5HUD2FRC6j58vbiUKVOV3DHHeptKv5YJFDHrwGPQV0TWv/GU8en3M9tfCW4hh8wwC3dt2MHAfGOlYK6054GEUsUkTYHyyKQ3Iz0okuzo02tpPpsJt0V02KGYttA+Xnn26AVUsZriK/tJ45I1jgkyuZQzZPJbp1rEaXeyl4rSYfExBgqwmTbyTxjr3PTvW0jnnVYYFsTbrLIFmmdTwMgYx1PqeBVdaWWJ2g5ro8dJeztZ3V2LZWwqrcRru49yMD70qIR+HvDs9pKl7qAuXmld2lNoy4J46ew4r2r9MX7M4Vhk1aILjXr8r/CrJGRgf/PSvWuNVb6fEN8GPH0x4Hv9NMuWa1YqSOSNvf2ppvmchFCqxPAPT3rna5/Js24hfTNT1Czidbi9e8djkSTLjaPwXFK21rWYSyzXFrcjtmJlI/I0PaNZN5+f5e6NgD7U7HlRoFUtuUkYboajyz+SbUWWNR1DXb0p8NeRWigjIjXO4e+6sRYaYLXxpbhGLx+RIqIUwNu09fx6fatlCN0wDZKZy2f9vqKvx3FjqF3FdufLEQOzA67gRz+fSoskvZNtLozUUl5aa1FcaSIvifIO+V1yjKTkKPQDHHSi8OseI1Ui5e3k9GQABfbvVLVVnlvFnsyFwmG3n5TyOn5Gp1lkGN/HuOx/pR3GuiPGpO2XRr+pq6BopCR9WNh/LjmiGpanFc6BLM5ZmEgPl4w2PwGfWs48l00yxwbMddzAkAVNIZDMI8o5xkjoB96KzyBsoJ2z25gSRpLVJGVcGb6tuOnWhniWC0/YF/I37JMiWr7GWPLqNv8ACc1EbycJ/p4wcHDcY6/8VRurwzPNZz6dIYpFKu24EEdD9qdZpP0LtJHIPCNgt/4v0+GAosaSh9zjgBecn7iup6ksSzQ/vEQZAVSuQp3LyT+Qz71V0Pw+ttJC6WzKFzs2tgke5+4onJpMlvKZZrgPmQShFXg9OM9uRUyZE3wGMODWmS42llk0zzNxx+8kwB78daVZK71hoGTOns7EgF0UEDnkH0P8qVHdkLtI0bWymOOWQEZBxx1PrVN4VWRpZAN2OB25pUqzsvJjLBjAbBYc85xTQ/mj5W2oCMMD1rylSMdDpJEtAVYFl2k/Kc1SS5Hw2w4jyTtcjBx34969pUUBnkN/b7SNm2ZGIcbuVwRU8c5lnkTbnEeeOnPQUqVRkEjsp2OPncfID7+v5V5BIDHksFCtufJ4JxjH5UqVBBFEJ0WPzpUkIOSUxUVxIqyNJL8y53EqMD/qlSpkKNmu8IOwyQGXgkjr+lDrrVmit/PVGYs4BDDkD1x96VKikLfBd069Ut5cqgROPnwckGvKVKoFH//Z"/>
          <p:cNvSpPr>
            <a:spLocks noChangeAspect="1" noChangeArrowheads="1"/>
          </p:cNvSpPr>
          <p:nvPr/>
        </p:nvSpPr>
        <p:spPr bwMode="auto">
          <a:xfrm>
            <a:off x="32465" y="-13652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Merino wool"/>
          <p:cNvSpPr>
            <a:spLocks noChangeAspect="1" noChangeArrowheads="1"/>
          </p:cNvSpPr>
          <p:nvPr/>
        </p:nvSpPr>
        <p:spPr bwMode="auto">
          <a:xfrm>
            <a:off x="0" y="-136525"/>
            <a:ext cx="18288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5040560" cy="450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0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00963" cy="1080120"/>
          </a:xfrm>
        </p:spPr>
        <p:txBody>
          <a:bodyPr/>
          <a:lstStyle/>
          <a:p>
            <a:r>
              <a:rPr lang="en-GB" sz="3600" b="1" dirty="0" smtClean="0"/>
              <a:t>  Bob not at RVC (up to 1997)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992888" cy="44624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Royal  College of Veterinary Surgeons Council :12 years </a:t>
            </a:r>
            <a:r>
              <a:rPr lang="en-GB" sz="2800" dirty="0" smtClean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British Veterinary Association Council : 25 years </a:t>
            </a:r>
            <a:r>
              <a:rPr lang="en-GB" sz="2800" dirty="0" smtClean="0">
                <a:solidFill>
                  <a:srgbClr val="FF0000"/>
                </a:solidFill>
              </a:rPr>
              <a:t>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Professional and Scientific Associations : 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AVTRW President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Veterinary Research Club President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Industrial consultancies and research links : 18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Awards and Prizes : too numerous to mention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Veterinary literature, </a:t>
            </a:r>
            <a:r>
              <a:rPr lang="en-GB" sz="2200" dirty="0">
                <a:solidFill>
                  <a:srgbClr val="000000"/>
                </a:solidFill>
              </a:rPr>
              <a:t>171 peer reviewed publications and 96 commentaries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Notably his Speculum column in Veterinary Times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*</a:t>
            </a:r>
            <a:r>
              <a:rPr lang="en-GB" sz="2200" dirty="0" smtClean="0"/>
              <a:t>  </a:t>
            </a:r>
            <a:r>
              <a:rPr lang="en-GB" sz="2200" b="1" dirty="0" smtClean="0">
                <a:solidFill>
                  <a:srgbClr val="FF0000"/>
                </a:solidFill>
              </a:rPr>
              <a:t>All Committees except Disciplinary Committee, including Presidential year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**</a:t>
            </a:r>
            <a:r>
              <a:rPr lang="en-GB" sz="2200" dirty="0" smtClean="0"/>
              <a:t>  </a:t>
            </a:r>
            <a:r>
              <a:rPr lang="en-GB" sz="2200" b="1" dirty="0" smtClean="0">
                <a:solidFill>
                  <a:srgbClr val="FF0000"/>
                </a:solidFill>
              </a:rPr>
              <a:t>Contribution to 17 BVA policy documents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3"/>
            <a:ext cx="1371672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709025" cy="10795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Bob the disciplinarian alias Bob the Builder 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        </a:t>
            </a:r>
            <a:r>
              <a:rPr lang="en-GB" b="1" dirty="0">
                <a:solidFill>
                  <a:srgbClr val="FF0000"/>
                </a:solidFill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ot discipline constrained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700963" cy="44624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Chemist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Biochemist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Physiologist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Pharmacologist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Pathologist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Clinician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Statistician</a:t>
            </a:r>
            <a:endParaRPr lang="en-GB" sz="3200" dirty="0"/>
          </a:p>
          <a:p>
            <a:r>
              <a:rPr lang="en-GB" sz="3000" b="1" dirty="0" smtClean="0">
                <a:solidFill>
                  <a:srgbClr val="FF0000"/>
                </a:solidFill>
              </a:rPr>
              <a:t>Built the bridges between the disciplines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BE148-03E3-4593-AEE5-46B0AC373DA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VC MasterTemplate">
  <a:themeElements>
    <a:clrScheme name="RVC Standard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8F23B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11FA2"/>
      </a:accent6>
      <a:hlink>
        <a:srgbClr val="C0C0C0"/>
      </a:hlink>
      <a:folHlink>
        <a:srgbClr val="C97BE5"/>
      </a:folHlink>
    </a:clrScheme>
    <a:fontScheme name="RVC Standard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VC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8F23B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11FA2"/>
        </a:accent6>
        <a:hlink>
          <a:srgbClr val="C0C0C0"/>
        </a:hlink>
        <a:folHlink>
          <a:srgbClr val="C97B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VC MasterTemplate">
  <a:themeElements>
    <a:clrScheme name="RVC Standard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8F23B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11FA2"/>
      </a:accent6>
      <a:hlink>
        <a:srgbClr val="C0C0C0"/>
      </a:hlink>
      <a:folHlink>
        <a:srgbClr val="C97BE5"/>
      </a:folHlink>
    </a:clrScheme>
    <a:fontScheme name="RVC Standard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VC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VC Stand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VC Standar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8080"/>
        </a:accent1>
        <a:accent2>
          <a:srgbClr val="8F23B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11FA2"/>
        </a:accent6>
        <a:hlink>
          <a:srgbClr val="C0C0C0"/>
        </a:hlink>
        <a:folHlink>
          <a:srgbClr val="C97B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FFFF00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">
      <a:dk1>
        <a:srgbClr val="FFFF00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">
      <a:dk1>
        <a:srgbClr val="FFFF00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">
      <a:dk1>
        <a:srgbClr val="FFFF00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">
      <a:dk1>
        <a:srgbClr val="FFFF00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546</Words>
  <Application>Microsoft Office PowerPoint</Application>
  <PresentationFormat>On-screen Show (4:3)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Ｐゴシック</vt:lpstr>
      <vt:lpstr>Arial</vt:lpstr>
      <vt:lpstr>Calibri</vt:lpstr>
      <vt:lpstr>Corbel</vt:lpstr>
      <vt:lpstr>Courier</vt:lpstr>
      <vt:lpstr>Palatino Linotype</vt:lpstr>
      <vt:lpstr>Times New Roman</vt:lpstr>
      <vt:lpstr>RVC MasterTemplate</vt:lpstr>
      <vt:lpstr>1_RVC MasterTemplate</vt:lpstr>
      <vt:lpstr>Default Design</vt:lpstr>
      <vt:lpstr>1_Default Design</vt:lpstr>
      <vt:lpstr>2_Default Design</vt:lpstr>
      <vt:lpstr>3_Default Design</vt:lpstr>
      <vt:lpstr>4_Default Design</vt:lpstr>
      <vt:lpstr>       AlAstair Robert Michell                              a life</vt:lpstr>
      <vt:lpstr>Comparative Physiology and Medicine Symposium – to commemorate the work of Professor A.R. Michell Wednesday 31 May 2017     </vt:lpstr>
      <vt:lpstr>     AlAstair Robert Michell:   Personal recollections of a life         well-lived</vt:lpstr>
      <vt:lpstr>                         Bob at RVC</vt:lpstr>
      <vt:lpstr>                       Bob at RVC    BSc, BVetMed, PhD, DSc, FRSA, MRCVS</vt:lpstr>
      <vt:lpstr>Emmanuel Cipriano Amoroso FRS Professor of Physiology</vt:lpstr>
      <vt:lpstr>                     ANECDOTE ONE There was no room for them in the inn. Luke: 2 ; 7. Trespass: verb; unlawful entry into a persons land or property </vt:lpstr>
      <vt:lpstr>  Bob not at RVC (up to 1997)</vt:lpstr>
      <vt:lpstr>Bob the disciplinarian alias Bob the Builder             Not discipline constrained</vt:lpstr>
      <vt:lpstr>Bob not in the same league but cast in the same mould</vt:lpstr>
      <vt:lpstr>           Bob the Builder of Bridges</vt:lpstr>
      <vt:lpstr>               ANECDOTE TWO </vt:lpstr>
      <vt:lpstr>         ANECDOTE THREE:          a   marvelOUS solution  </vt:lpstr>
      <vt:lpstr>       AlAstair Robert Michell                              a life An insatiable desire to know the causes and consequences of everything</vt:lpstr>
      <vt:lpstr> ON LIFE AND LIVING</vt:lpstr>
      <vt:lpstr>DARWIN: THE TIMES OBITUARY 19th April 1882 An epitaph and a legacy for Bob Michell </vt:lpstr>
      <vt:lpstr>PowerPoint Presentation</vt:lpstr>
      <vt:lpstr>PASTEUR: THE TIMES OBITUARY 18th September 1895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Alistair Robert Michell                         a life</dc:title>
  <dc:creator>Lees, Peter</dc:creator>
  <cp:lastModifiedBy>visitor</cp:lastModifiedBy>
  <cp:revision>71</cp:revision>
  <dcterms:created xsi:type="dcterms:W3CDTF">2017-05-12T14:22:29Z</dcterms:created>
  <dcterms:modified xsi:type="dcterms:W3CDTF">2017-05-30T14:13:43Z</dcterms:modified>
</cp:coreProperties>
</file>